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urier Prime" charset="1" panose="00000509000000000000"/>
      <p:regular r:id="rId10"/>
    </p:embeddedFont>
    <p:embeddedFont>
      <p:font typeface="Courier Prime Bold" charset="1" panose="00000809000000000000"/>
      <p:regular r:id="rId11"/>
    </p:embeddedFont>
    <p:embeddedFont>
      <p:font typeface="Courier Prime Italics" charset="1" panose="00000509000000000000"/>
      <p:regular r:id="rId12"/>
    </p:embeddedFont>
    <p:embeddedFont>
      <p:font typeface="Courier Prime Bold Italics" charset="1" panose="00000809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Open Sans" charset="1" panose="00000000000000000000"/>
      <p:regular r:id="rId26"/>
    </p:embeddedFont>
    <p:embeddedFont>
      <p:font typeface="Open Sans Bold" charset="1" panose="00000000000000000000"/>
      <p:regular r:id="rId27"/>
    </p:embeddedFont>
    <p:embeddedFont>
      <p:font typeface="Open Sans Italics" charset="1" panose="00000000000000000000"/>
      <p:regular r:id="rId28"/>
    </p:embeddedFont>
    <p:embeddedFont>
      <p:font typeface="Open Sans Bold Italics" charset="1" panose="00000000000000000000"/>
      <p:regular r:id="rId29"/>
    </p:embeddedFont>
    <p:embeddedFont>
      <p:font typeface="Open Sans Light" charset="1" panose="00000000000000000000"/>
      <p:regular r:id="rId30"/>
    </p:embeddedFont>
    <p:embeddedFont>
      <p:font typeface="Open Sans Light Italics" charset="1" panose="00000000000000000000"/>
      <p:regular r:id="rId31"/>
    </p:embeddedFont>
    <p:embeddedFont>
      <p:font typeface="Open Sans Medium" charset="1" panose="00000000000000000000"/>
      <p:regular r:id="rId32"/>
    </p:embeddedFont>
    <p:embeddedFont>
      <p:font typeface="Open Sans Medium Italics" charset="1" panose="00000000000000000000"/>
      <p:regular r:id="rId33"/>
    </p:embeddedFont>
    <p:embeddedFont>
      <p:font typeface="Open Sans Semi-Bold" charset="1" panose="00000000000000000000"/>
      <p:regular r:id="rId34"/>
    </p:embeddedFont>
    <p:embeddedFont>
      <p:font typeface="Open Sans Semi-Bold Italics" charset="1" panose="00000000000000000000"/>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0622"/>
        </a:solidFill>
      </p:bgPr>
    </p:bg>
    <p:spTree>
      <p:nvGrpSpPr>
        <p:cNvPr id="1" name=""/>
        <p:cNvGrpSpPr/>
        <p:nvPr/>
      </p:nvGrpSpPr>
      <p:grpSpPr>
        <a:xfrm>
          <a:off x="0" y="0"/>
          <a:ext cx="0" cy="0"/>
          <a:chOff x="0" y="0"/>
          <a:chExt cx="0" cy="0"/>
        </a:xfrm>
      </p:grpSpPr>
      <p:sp>
        <p:nvSpPr>
          <p:cNvPr name="Freeform 2" id="2"/>
          <p:cNvSpPr/>
          <p:nvPr/>
        </p:nvSpPr>
        <p:spPr>
          <a:xfrm flipH="false" flipV="false" rot="0">
            <a:off x="-20478" y="0"/>
            <a:ext cx="18328955" cy="10310037"/>
          </a:xfrm>
          <a:custGeom>
            <a:avLst/>
            <a:gdLst/>
            <a:ahLst/>
            <a:cxnLst/>
            <a:rect r="r" b="b" t="t" l="l"/>
            <a:pathLst>
              <a:path h="10310037" w="18328955">
                <a:moveTo>
                  <a:pt x="0" y="0"/>
                </a:moveTo>
                <a:lnTo>
                  <a:pt x="18328956" y="0"/>
                </a:lnTo>
                <a:lnTo>
                  <a:pt x="18328956" y="10310037"/>
                </a:lnTo>
                <a:lnTo>
                  <a:pt x="0" y="10310037"/>
                </a:lnTo>
                <a:lnTo>
                  <a:pt x="0" y="0"/>
                </a:lnTo>
                <a:close/>
              </a:path>
            </a:pathLst>
          </a:custGeom>
          <a:blipFill>
            <a:blip r:embed="rId2">
              <a:alphaModFix amt="26000"/>
            </a:blip>
            <a:stretch>
              <a:fillRect l="0" t="0" r="0" b="0"/>
            </a:stretch>
          </a:blipFill>
        </p:spPr>
      </p:sp>
      <p:sp>
        <p:nvSpPr>
          <p:cNvPr name="TextBox 3" id="3"/>
          <p:cNvSpPr txBox="true"/>
          <p:nvPr/>
        </p:nvSpPr>
        <p:spPr>
          <a:xfrm rot="0">
            <a:off x="1028700" y="5657850"/>
            <a:ext cx="13855296" cy="2879536"/>
          </a:xfrm>
          <a:prstGeom prst="rect">
            <a:avLst/>
          </a:prstGeom>
        </p:spPr>
        <p:txBody>
          <a:bodyPr anchor="t" rtlCol="false" tIns="0" lIns="0" bIns="0" rIns="0">
            <a:spAutoFit/>
          </a:bodyPr>
          <a:lstStyle/>
          <a:p>
            <a:pPr>
              <a:lnSpc>
                <a:spcPts val="11299"/>
              </a:lnSpc>
            </a:pPr>
            <a:r>
              <a:rPr lang="en-US" sz="9999">
                <a:solidFill>
                  <a:srgbClr val="EDC753"/>
                </a:solidFill>
                <a:latin typeface="Open Sauce Heavy"/>
              </a:rPr>
              <a:t>Manajemen Parkir</a:t>
            </a:r>
          </a:p>
          <a:p>
            <a:pPr>
              <a:lnSpc>
                <a:spcPts val="11299"/>
              </a:lnSpc>
            </a:pPr>
            <a:r>
              <a:rPr lang="en-US" sz="9999">
                <a:solidFill>
                  <a:srgbClr val="EDC753"/>
                </a:solidFill>
                <a:latin typeface="Open Sauce Heavy"/>
              </a:rPr>
              <a:t>Apartemen</a:t>
            </a:r>
          </a:p>
        </p:txBody>
      </p:sp>
      <p:sp>
        <p:nvSpPr>
          <p:cNvPr name="TextBox 4" id="4"/>
          <p:cNvSpPr txBox="true"/>
          <p:nvPr/>
        </p:nvSpPr>
        <p:spPr>
          <a:xfrm rot="0">
            <a:off x="1028700" y="5095875"/>
            <a:ext cx="11811944" cy="495300"/>
          </a:xfrm>
          <a:prstGeom prst="rect">
            <a:avLst/>
          </a:prstGeom>
        </p:spPr>
        <p:txBody>
          <a:bodyPr anchor="t" rtlCol="false" tIns="0" lIns="0" bIns="0" rIns="0">
            <a:spAutoFit/>
          </a:bodyPr>
          <a:lstStyle/>
          <a:p>
            <a:pPr>
              <a:lnSpc>
                <a:spcPts val="4199"/>
              </a:lnSpc>
            </a:pPr>
            <a:r>
              <a:rPr lang="en-US" sz="2999" spc="158">
                <a:solidFill>
                  <a:srgbClr val="F4F6FC"/>
                </a:solidFill>
                <a:latin typeface="Open Sans Bold"/>
              </a:rPr>
              <a:t>TUGAS BESAR PENGENALAN KOMPUTASI</a:t>
            </a:r>
          </a:p>
        </p:txBody>
      </p:sp>
      <p:sp>
        <p:nvSpPr>
          <p:cNvPr name="TextBox 5" id="5"/>
          <p:cNvSpPr txBox="true"/>
          <p:nvPr/>
        </p:nvSpPr>
        <p:spPr>
          <a:xfrm rot="0">
            <a:off x="1028700" y="8670924"/>
            <a:ext cx="3395569" cy="587376"/>
          </a:xfrm>
          <a:prstGeom prst="rect">
            <a:avLst/>
          </a:prstGeom>
        </p:spPr>
        <p:txBody>
          <a:bodyPr anchor="t" rtlCol="false" tIns="0" lIns="0" bIns="0" rIns="0">
            <a:spAutoFit/>
          </a:bodyPr>
          <a:lstStyle/>
          <a:p>
            <a:pPr>
              <a:lnSpc>
                <a:spcPts val="4899"/>
              </a:lnSpc>
            </a:pPr>
            <a:r>
              <a:rPr lang="en-US" sz="3499" spc="185">
                <a:solidFill>
                  <a:srgbClr val="FFFFFF"/>
                </a:solidFill>
                <a:latin typeface="Open Sans Bold"/>
              </a:rPr>
              <a:t>KELOMPOK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9412870" y="0"/>
            <a:ext cx="8875130" cy="10287000"/>
            <a:chOff x="0" y="0"/>
            <a:chExt cx="2337483" cy="2709333"/>
          </a:xfrm>
        </p:grpSpPr>
        <p:sp>
          <p:nvSpPr>
            <p:cNvPr name="Freeform 3" id="3"/>
            <p:cNvSpPr/>
            <p:nvPr/>
          </p:nvSpPr>
          <p:spPr>
            <a:xfrm flipH="false" flipV="false" rot="0">
              <a:off x="0" y="0"/>
              <a:ext cx="2337483" cy="2709333"/>
            </a:xfrm>
            <a:custGeom>
              <a:avLst/>
              <a:gdLst/>
              <a:ahLst/>
              <a:cxnLst/>
              <a:rect r="r" b="b" t="t" l="l"/>
              <a:pathLst>
                <a:path h="2709333" w="2337483">
                  <a:moveTo>
                    <a:pt x="0" y="0"/>
                  </a:moveTo>
                  <a:lnTo>
                    <a:pt x="2337483" y="0"/>
                  </a:lnTo>
                  <a:lnTo>
                    <a:pt x="2337483" y="2709333"/>
                  </a:lnTo>
                  <a:lnTo>
                    <a:pt x="0" y="2709333"/>
                  </a:lnTo>
                  <a:close/>
                </a:path>
              </a:pathLst>
            </a:custGeom>
            <a:solidFill>
              <a:srgbClr val="FFFFFF"/>
            </a:solidFill>
          </p:spPr>
        </p:sp>
        <p:sp>
          <p:nvSpPr>
            <p:cNvPr name="TextBox 4" id="4"/>
            <p:cNvSpPr txBox="true"/>
            <p:nvPr/>
          </p:nvSpPr>
          <p:spPr>
            <a:xfrm>
              <a:off x="0" y="-28575"/>
              <a:ext cx="2337483" cy="2737908"/>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0202361" y="1144260"/>
            <a:ext cx="4219301" cy="8114040"/>
          </a:xfrm>
          <a:custGeom>
            <a:avLst/>
            <a:gdLst/>
            <a:ahLst/>
            <a:cxnLst/>
            <a:rect r="r" b="b" t="t" l="l"/>
            <a:pathLst>
              <a:path h="8114040" w="4219301">
                <a:moveTo>
                  <a:pt x="0" y="0"/>
                </a:moveTo>
                <a:lnTo>
                  <a:pt x="4219301" y="0"/>
                </a:lnTo>
                <a:lnTo>
                  <a:pt x="4219301" y="8114040"/>
                </a:lnTo>
                <a:lnTo>
                  <a:pt x="0" y="8114040"/>
                </a:lnTo>
                <a:lnTo>
                  <a:pt x="0" y="0"/>
                </a:lnTo>
                <a:close/>
              </a:path>
            </a:pathLst>
          </a:custGeom>
          <a:blipFill>
            <a:blip r:embed="rId2"/>
            <a:stretch>
              <a:fillRect l="0" t="0" r="0" b="0"/>
            </a:stretch>
          </a:blipFill>
        </p:spPr>
      </p:sp>
      <p:sp>
        <p:nvSpPr>
          <p:cNvPr name="Freeform 6" id="6"/>
          <p:cNvSpPr/>
          <p:nvPr/>
        </p:nvSpPr>
        <p:spPr>
          <a:xfrm flipH="false" flipV="false" rot="0">
            <a:off x="14946618" y="0"/>
            <a:ext cx="2160270" cy="10287000"/>
          </a:xfrm>
          <a:custGeom>
            <a:avLst/>
            <a:gdLst/>
            <a:ahLst/>
            <a:cxnLst/>
            <a:rect r="r" b="b" t="t" l="l"/>
            <a:pathLst>
              <a:path h="10287000" w="2160270">
                <a:moveTo>
                  <a:pt x="0" y="0"/>
                </a:moveTo>
                <a:lnTo>
                  <a:pt x="2160270" y="0"/>
                </a:lnTo>
                <a:lnTo>
                  <a:pt x="216027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04847" y="4413951"/>
            <a:ext cx="8591555" cy="1401947"/>
          </a:xfrm>
          <a:prstGeom prst="rect">
            <a:avLst/>
          </a:prstGeom>
        </p:spPr>
        <p:txBody>
          <a:bodyPr anchor="t" rtlCol="false" tIns="0" lIns="0" bIns="0" rIns="0">
            <a:spAutoFit/>
          </a:bodyPr>
          <a:lstStyle/>
          <a:p>
            <a:pPr>
              <a:lnSpc>
                <a:spcPts val="7260"/>
              </a:lnSpc>
            </a:pPr>
            <a:r>
              <a:rPr lang="en-US" sz="5500">
                <a:solidFill>
                  <a:srgbClr val="EDC753"/>
                </a:solidFill>
                <a:latin typeface="Open Sauce Heavy"/>
              </a:rPr>
              <a:t>DEKOMPOSISI BAGIAN</a:t>
            </a:r>
          </a:p>
          <a:p>
            <a:pPr>
              <a:lnSpc>
                <a:spcPts val="3960"/>
              </a:lnSpc>
            </a:pPr>
            <a:r>
              <a:rPr lang="en-US" sz="3000">
                <a:solidFill>
                  <a:srgbClr val="FFFFFF"/>
                </a:solidFill>
                <a:latin typeface="Open Sauce Medium"/>
              </a:rPr>
              <a:t>Manajemen Parkir Apartemen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730477"/>
          <a:ext cx="12810308" cy="5833658"/>
        </p:xfrm>
        <a:graphic>
          <a:graphicData uri="http://schemas.openxmlformats.org/drawingml/2006/table">
            <a:tbl>
              <a:tblPr/>
              <a:tblGrid>
                <a:gridCol w="885984"/>
                <a:gridCol w="11924325"/>
              </a:tblGrid>
              <a:tr h="972276">
                <a:tc>
                  <a:txBody>
                    <a:bodyPr anchor="t" rtlCol="false"/>
                    <a:lstStyle/>
                    <a:p>
                      <a:pPr algn="l">
                        <a:lnSpc>
                          <a:spcPts val="3500"/>
                        </a:lnSpc>
                        <a:defRPr/>
                      </a:pPr>
                      <a:r>
                        <a:rPr lang="en-US" sz="2500">
                          <a:solidFill>
                            <a:srgbClr val="F4F6FC"/>
                          </a:solidFill>
                          <a:latin typeface="Open Sauce Bold"/>
                        </a:rPr>
                        <a:t>01</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masuk ke parkiran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2276">
                <a:tc>
                  <a:txBody>
                    <a:bodyPr anchor="t" rtlCol="false"/>
                    <a:lstStyle/>
                    <a:p>
                      <a:pPr algn="l">
                        <a:lnSpc>
                          <a:spcPts val="3500"/>
                        </a:lnSpc>
                        <a:defRPr/>
                      </a:pPr>
                      <a:r>
                        <a:rPr lang="en-US" sz="2500">
                          <a:solidFill>
                            <a:srgbClr val="F4F6FC"/>
                          </a:solidFill>
                          <a:latin typeface="Open Sauce Bold"/>
                        </a:rPr>
                        <a:t>02</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Jika ada parkiran kosong, pengguna menginput metode parkir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2276">
                <a:tc>
                  <a:txBody>
                    <a:bodyPr anchor="t" rtlCol="false"/>
                    <a:lstStyle/>
                    <a:p>
                      <a:pPr algn="just">
                        <a:lnSpc>
                          <a:spcPts val="3500"/>
                        </a:lnSpc>
                        <a:defRPr/>
                      </a:pPr>
                      <a:r>
                        <a:rPr lang="en-US" sz="2500">
                          <a:solidFill>
                            <a:srgbClr val="F4F6FC"/>
                          </a:solidFill>
                          <a:latin typeface="Open Sauce Bold"/>
                        </a:rPr>
                        <a:t>03</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375"/>
                        </a:lnSpc>
                        <a:defRPr/>
                      </a:pPr>
                      <a:r>
                        <a:rPr lang="en-US" sz="2500">
                          <a:solidFill>
                            <a:srgbClr val="F4F6FC"/>
                          </a:solidFill>
                          <a:latin typeface="Open Sauce"/>
                        </a:rPr>
                        <a:t>Pengguna dengan metode kartu parkiran menginput nomor kartu apartemen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2276">
                <a:tc>
                  <a:txBody>
                    <a:bodyPr anchor="t" rtlCol="false"/>
                    <a:lstStyle/>
                    <a:p>
                      <a:pPr algn="l">
                        <a:lnSpc>
                          <a:spcPts val="3500"/>
                        </a:lnSpc>
                        <a:defRPr/>
                      </a:pPr>
                      <a:r>
                        <a:rPr lang="en-US" sz="2500">
                          <a:solidFill>
                            <a:srgbClr val="F4F6FC"/>
                          </a:solidFill>
                          <a:latin typeface="Open Sauce Bold"/>
                        </a:rPr>
                        <a:t>04</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Mengecek nomor kartu apartemen dengan nomor kartu yang terdaftar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41672">
                <a:tc>
                  <a:txBody>
                    <a:bodyPr anchor="t" rtlCol="false"/>
                    <a:lstStyle/>
                    <a:p>
                      <a:pPr algn="l">
                        <a:lnSpc>
                          <a:spcPts val="3500"/>
                        </a:lnSpc>
                        <a:defRPr/>
                      </a:pPr>
                      <a:r>
                        <a:rPr lang="en-US" sz="2500">
                          <a:solidFill>
                            <a:srgbClr val="F4F6FC"/>
                          </a:solidFill>
                          <a:latin typeface="Open Sauce Bold"/>
                        </a:rPr>
                        <a:t>05</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360"/>
                        </a:lnSpc>
                        <a:defRPr/>
                      </a:pPr>
                      <a:r>
                        <a:rPr lang="en-US" sz="2400">
                          <a:solidFill>
                            <a:srgbClr val="F4F6FC"/>
                          </a:solidFill>
                          <a:latin typeface="Open Sauce"/>
                        </a:rPr>
                        <a:t>Jika kartu tidak terdaftar, pengguna kembali ke laman memilih metode parkir (2)</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1002881">
                <a:tc>
                  <a:txBody>
                    <a:bodyPr anchor="t" rtlCol="false"/>
                    <a:lstStyle/>
                    <a:p>
                      <a:pPr algn="l">
                        <a:lnSpc>
                          <a:spcPts val="3500"/>
                        </a:lnSpc>
                        <a:defRPr/>
                      </a:pPr>
                      <a:r>
                        <a:rPr lang="en-US" sz="2500">
                          <a:solidFill>
                            <a:srgbClr val="F4F6FC"/>
                          </a:solidFill>
                          <a:latin typeface="Open Sauce Bold"/>
                        </a:rPr>
                        <a:t>06</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keluar parkir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bl>
          </a:graphicData>
        </a:graphic>
      </p:graphicFrame>
      <p:sp>
        <p:nvSpPr>
          <p:cNvPr name="Freeform 3" id="3"/>
          <p:cNvSpPr/>
          <p:nvPr/>
        </p:nvSpPr>
        <p:spPr>
          <a:xfrm flipH="false" flipV="false" rot="379380">
            <a:off x="14095301" y="3724624"/>
            <a:ext cx="3426768" cy="4843489"/>
          </a:xfrm>
          <a:custGeom>
            <a:avLst/>
            <a:gdLst/>
            <a:ahLst/>
            <a:cxnLst/>
            <a:rect r="r" b="b" t="t" l="l"/>
            <a:pathLst>
              <a:path h="4843489" w="3426768">
                <a:moveTo>
                  <a:pt x="0" y="0"/>
                </a:moveTo>
                <a:lnTo>
                  <a:pt x="3426768" y="0"/>
                </a:lnTo>
                <a:lnTo>
                  <a:pt x="3426768" y="4843489"/>
                </a:lnTo>
                <a:lnTo>
                  <a:pt x="0" y="4843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952500"/>
            <a:ext cx="11084566" cy="984885"/>
          </a:xfrm>
          <a:prstGeom prst="rect">
            <a:avLst/>
          </a:prstGeom>
        </p:spPr>
        <p:txBody>
          <a:bodyPr anchor="t" rtlCol="false" tIns="0" lIns="0" bIns="0" rIns="0">
            <a:spAutoFit/>
          </a:bodyPr>
          <a:lstStyle/>
          <a:p>
            <a:pPr>
              <a:lnSpc>
                <a:spcPts val="7920"/>
              </a:lnSpc>
            </a:pPr>
            <a:r>
              <a:rPr lang="en-US" sz="6000">
                <a:solidFill>
                  <a:srgbClr val="F4F6FC"/>
                </a:solidFill>
                <a:latin typeface="Open Sauce Heavy"/>
              </a:rPr>
              <a:t>DESKRIPSI SIMULASI</a:t>
            </a:r>
          </a:p>
        </p:txBody>
      </p:sp>
      <p:sp>
        <p:nvSpPr>
          <p:cNvPr name="TextBox 5" id="5"/>
          <p:cNvSpPr txBox="true"/>
          <p:nvPr/>
        </p:nvSpPr>
        <p:spPr>
          <a:xfrm rot="0">
            <a:off x="1028700" y="2025626"/>
            <a:ext cx="5238491" cy="533400"/>
          </a:xfrm>
          <a:prstGeom prst="rect">
            <a:avLst/>
          </a:prstGeom>
        </p:spPr>
        <p:txBody>
          <a:bodyPr anchor="t" rtlCol="false" tIns="0" lIns="0" bIns="0" rIns="0">
            <a:spAutoFit/>
          </a:bodyPr>
          <a:lstStyle/>
          <a:p>
            <a:pPr>
              <a:lnSpc>
                <a:spcPts val="4499"/>
              </a:lnSpc>
            </a:pPr>
            <a:r>
              <a:rPr lang="en-US" sz="2999">
                <a:solidFill>
                  <a:srgbClr val="EDC753"/>
                </a:solidFill>
                <a:latin typeface="Open Sauce Bold"/>
              </a:rPr>
              <a:t>Metode Kartu Apartemen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730477"/>
          <a:ext cx="12992295" cy="6799584"/>
        </p:xfrm>
        <a:graphic>
          <a:graphicData uri="http://schemas.openxmlformats.org/drawingml/2006/table">
            <a:tbl>
              <a:tblPr/>
              <a:tblGrid>
                <a:gridCol w="885947"/>
                <a:gridCol w="12106348"/>
              </a:tblGrid>
              <a:tr h="971369">
                <a:tc>
                  <a:txBody>
                    <a:bodyPr anchor="t" rtlCol="false"/>
                    <a:lstStyle/>
                    <a:p>
                      <a:pPr algn="l">
                        <a:lnSpc>
                          <a:spcPts val="3500"/>
                        </a:lnSpc>
                        <a:defRPr/>
                      </a:pPr>
                      <a:r>
                        <a:rPr lang="en-US" sz="2500">
                          <a:solidFill>
                            <a:srgbClr val="F4F6FC"/>
                          </a:solidFill>
                          <a:latin typeface="Open Sauce Bold"/>
                        </a:rPr>
                        <a:t>01</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masuk ke parkiran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l">
                        <a:lnSpc>
                          <a:spcPts val="3500"/>
                        </a:lnSpc>
                        <a:defRPr/>
                      </a:pPr>
                      <a:r>
                        <a:rPr lang="en-US" sz="2500">
                          <a:solidFill>
                            <a:srgbClr val="F4F6FC"/>
                          </a:solidFill>
                          <a:latin typeface="Open Sauce Bold"/>
                        </a:rPr>
                        <a:t>02</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Jika ada parkiran kosong, pengguna menginput metode parkir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just">
                        <a:lnSpc>
                          <a:spcPts val="3500"/>
                        </a:lnSpc>
                        <a:defRPr/>
                      </a:pPr>
                      <a:r>
                        <a:rPr lang="en-US" sz="2500">
                          <a:solidFill>
                            <a:srgbClr val="F4F6FC"/>
                          </a:solidFill>
                          <a:latin typeface="Open Sauce Bold"/>
                        </a:rPr>
                        <a:t>03</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dengan metode tiket menginput jenis kendaraan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l">
                        <a:lnSpc>
                          <a:spcPts val="3500"/>
                        </a:lnSpc>
                        <a:defRPr/>
                      </a:pPr>
                      <a:r>
                        <a:rPr lang="en-US" sz="2500">
                          <a:solidFill>
                            <a:srgbClr val="F4F6FC"/>
                          </a:solidFill>
                          <a:latin typeface="Open Sauce Bold"/>
                        </a:rPr>
                        <a:t>04</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menginput waktu masuk parkiran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l">
                        <a:lnSpc>
                          <a:spcPts val="3500"/>
                        </a:lnSpc>
                        <a:defRPr/>
                      </a:pPr>
                      <a:r>
                        <a:rPr lang="en-US" sz="2500">
                          <a:solidFill>
                            <a:srgbClr val="F4F6FC"/>
                          </a:solidFill>
                          <a:latin typeface="Open Sauce Bold"/>
                        </a:rPr>
                        <a:t>05</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menginput waktu keluar parkiran</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l">
                        <a:lnSpc>
                          <a:spcPts val="3500"/>
                        </a:lnSpc>
                        <a:defRPr/>
                      </a:pPr>
                      <a:r>
                        <a:rPr lang="en-US" sz="2500">
                          <a:solidFill>
                            <a:srgbClr val="F4F6FC"/>
                          </a:solidFill>
                          <a:latin typeface="Open Sauce Bold"/>
                        </a:rPr>
                        <a:t>06</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Menghitung durasi parkir dan tarif parkir dengan fungsi tarif_parkir( )</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r h="971369">
                <a:tc>
                  <a:txBody>
                    <a:bodyPr anchor="t" rtlCol="false"/>
                    <a:lstStyle/>
                    <a:p>
                      <a:pPr algn="l">
                        <a:lnSpc>
                          <a:spcPts val="3500"/>
                        </a:lnSpc>
                        <a:defRPr/>
                      </a:pPr>
                      <a:r>
                        <a:rPr lang="en-US" sz="2500">
                          <a:solidFill>
                            <a:srgbClr val="F4F6FC"/>
                          </a:solidFill>
                          <a:latin typeface="Open Sauce Bold"/>
                        </a:rPr>
                        <a:t>07</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a:rPr>
                        <a:t>Pengguna membayar dan keluar parkir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bl>
          </a:graphicData>
        </a:graphic>
      </p:graphicFrame>
      <p:sp>
        <p:nvSpPr>
          <p:cNvPr name="Freeform 3" id="3"/>
          <p:cNvSpPr/>
          <p:nvPr/>
        </p:nvSpPr>
        <p:spPr>
          <a:xfrm flipH="false" flipV="false" rot="434660">
            <a:off x="11947409" y="3459400"/>
            <a:ext cx="5038919" cy="4648403"/>
          </a:xfrm>
          <a:custGeom>
            <a:avLst/>
            <a:gdLst/>
            <a:ahLst/>
            <a:cxnLst/>
            <a:rect r="r" b="b" t="t" l="l"/>
            <a:pathLst>
              <a:path h="4648403" w="5038919">
                <a:moveTo>
                  <a:pt x="0" y="0"/>
                </a:moveTo>
                <a:lnTo>
                  <a:pt x="5038918" y="0"/>
                </a:lnTo>
                <a:lnTo>
                  <a:pt x="5038918" y="4648403"/>
                </a:lnTo>
                <a:lnTo>
                  <a:pt x="0" y="4648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952500"/>
            <a:ext cx="11084566" cy="984885"/>
          </a:xfrm>
          <a:prstGeom prst="rect">
            <a:avLst/>
          </a:prstGeom>
        </p:spPr>
        <p:txBody>
          <a:bodyPr anchor="t" rtlCol="false" tIns="0" lIns="0" bIns="0" rIns="0">
            <a:spAutoFit/>
          </a:bodyPr>
          <a:lstStyle/>
          <a:p>
            <a:pPr>
              <a:lnSpc>
                <a:spcPts val="7920"/>
              </a:lnSpc>
            </a:pPr>
            <a:r>
              <a:rPr lang="en-US" sz="6000">
                <a:solidFill>
                  <a:srgbClr val="F4F6FC"/>
                </a:solidFill>
                <a:latin typeface="Open Sauce Heavy"/>
              </a:rPr>
              <a:t>DESKRIPSI SIMULASI</a:t>
            </a:r>
          </a:p>
        </p:txBody>
      </p:sp>
      <p:sp>
        <p:nvSpPr>
          <p:cNvPr name="TextBox 5" id="5"/>
          <p:cNvSpPr txBox="true"/>
          <p:nvPr/>
        </p:nvSpPr>
        <p:spPr>
          <a:xfrm rot="0">
            <a:off x="1028700" y="2025626"/>
            <a:ext cx="5238491" cy="533400"/>
          </a:xfrm>
          <a:prstGeom prst="rect">
            <a:avLst/>
          </a:prstGeom>
        </p:spPr>
        <p:txBody>
          <a:bodyPr anchor="t" rtlCol="false" tIns="0" lIns="0" bIns="0" rIns="0">
            <a:spAutoFit/>
          </a:bodyPr>
          <a:lstStyle/>
          <a:p>
            <a:pPr>
              <a:lnSpc>
                <a:spcPts val="4499"/>
              </a:lnSpc>
            </a:pPr>
            <a:r>
              <a:rPr lang="en-US" sz="2999">
                <a:solidFill>
                  <a:srgbClr val="EDC753"/>
                </a:solidFill>
                <a:latin typeface="Open Sauce Bold"/>
              </a:rPr>
              <a:t>Metode Tiket Parkir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1028700" y="952500"/>
            <a:ext cx="11084566" cy="984885"/>
          </a:xfrm>
          <a:prstGeom prst="rect">
            <a:avLst/>
          </a:prstGeom>
        </p:spPr>
        <p:txBody>
          <a:bodyPr anchor="t" rtlCol="false" tIns="0" lIns="0" bIns="0" rIns="0">
            <a:spAutoFit/>
          </a:bodyPr>
          <a:lstStyle/>
          <a:p>
            <a:pPr>
              <a:lnSpc>
                <a:spcPts val="7920"/>
              </a:lnSpc>
            </a:pPr>
            <a:r>
              <a:rPr lang="en-US" sz="6000">
                <a:solidFill>
                  <a:srgbClr val="F4F6FC"/>
                </a:solidFill>
                <a:latin typeface="Open Sauce Heavy"/>
              </a:rPr>
              <a:t>DESKRIPSI SIMULASI</a:t>
            </a:r>
          </a:p>
        </p:txBody>
      </p:sp>
      <p:sp>
        <p:nvSpPr>
          <p:cNvPr name="TextBox 3" id="3"/>
          <p:cNvSpPr txBox="true"/>
          <p:nvPr/>
        </p:nvSpPr>
        <p:spPr>
          <a:xfrm rot="0">
            <a:off x="1028700" y="2025636"/>
            <a:ext cx="5238491" cy="533381"/>
          </a:xfrm>
          <a:prstGeom prst="rect">
            <a:avLst/>
          </a:prstGeom>
        </p:spPr>
        <p:txBody>
          <a:bodyPr anchor="t" rtlCol="false" tIns="0" lIns="0" bIns="0" rIns="0">
            <a:spAutoFit/>
          </a:bodyPr>
          <a:lstStyle/>
          <a:p>
            <a:pPr>
              <a:lnSpc>
                <a:spcPts val="4499"/>
              </a:lnSpc>
            </a:pPr>
            <a:r>
              <a:rPr lang="en-US" sz="2999">
                <a:solidFill>
                  <a:srgbClr val="EDC753"/>
                </a:solidFill>
                <a:latin typeface="Open Sauce Bold"/>
              </a:rPr>
              <a:t>Tarif Parkir</a:t>
            </a:r>
          </a:p>
        </p:txBody>
      </p:sp>
      <p:graphicFrame>
        <p:nvGraphicFramePr>
          <p:cNvPr name="Table 4" id="4"/>
          <p:cNvGraphicFramePr>
            <a:graphicFrameLocks noGrp="true"/>
          </p:cNvGraphicFramePr>
          <p:nvPr/>
        </p:nvGraphicFramePr>
        <p:xfrm>
          <a:off x="1028700" y="2730477"/>
          <a:ext cx="12992295" cy="1004026"/>
        </p:xfrm>
        <a:graphic>
          <a:graphicData uri="http://schemas.openxmlformats.org/drawingml/2006/table">
            <a:tbl>
              <a:tblPr/>
              <a:tblGrid>
                <a:gridCol w="885947"/>
                <a:gridCol w="12106348"/>
              </a:tblGrid>
              <a:tr h="1004026">
                <a:tc>
                  <a:txBody>
                    <a:bodyPr anchor="t" rtlCol="false"/>
                    <a:lstStyle/>
                    <a:p>
                      <a:pPr algn="l">
                        <a:lnSpc>
                          <a:spcPts val="3500"/>
                        </a:lnSpc>
                        <a:defRPr/>
                      </a:pPr>
                      <a:r>
                        <a:rPr lang="en-US" sz="2500">
                          <a:solidFill>
                            <a:srgbClr val="F4F6FC"/>
                          </a:solidFill>
                          <a:latin typeface="Open Sauce Bold"/>
                        </a:rPr>
                        <a:t>01</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Bold"/>
                        </a:rPr>
                        <a:t>Motor</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bl>
          </a:graphicData>
        </a:graphic>
      </p:graphicFrame>
      <p:sp>
        <p:nvSpPr>
          <p:cNvPr name="TextBox 5" id="5"/>
          <p:cNvSpPr txBox="true"/>
          <p:nvPr/>
        </p:nvSpPr>
        <p:spPr>
          <a:xfrm rot="0">
            <a:off x="1990257" y="3734503"/>
            <a:ext cx="6001601" cy="371456"/>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Open Sauce"/>
              </a:rPr>
              <a:t>Tarif rata sebesar Rp 2.000,00 tiap jam</a:t>
            </a:r>
          </a:p>
        </p:txBody>
      </p:sp>
      <p:graphicFrame>
        <p:nvGraphicFramePr>
          <p:cNvPr name="Table 6" id="6"/>
          <p:cNvGraphicFramePr>
            <a:graphicFrameLocks noGrp="true"/>
          </p:cNvGraphicFramePr>
          <p:nvPr/>
        </p:nvGraphicFramePr>
        <p:xfrm>
          <a:off x="1028700" y="4408119"/>
          <a:ext cx="12992295" cy="1004026"/>
        </p:xfrm>
        <a:graphic>
          <a:graphicData uri="http://schemas.openxmlformats.org/drawingml/2006/table">
            <a:tbl>
              <a:tblPr/>
              <a:tblGrid>
                <a:gridCol w="885947"/>
                <a:gridCol w="12106348"/>
              </a:tblGrid>
              <a:tr h="1004026">
                <a:tc>
                  <a:txBody>
                    <a:bodyPr anchor="t" rtlCol="false"/>
                    <a:lstStyle/>
                    <a:p>
                      <a:pPr algn="l">
                        <a:lnSpc>
                          <a:spcPts val="3500"/>
                        </a:lnSpc>
                        <a:defRPr/>
                      </a:pPr>
                      <a:r>
                        <a:rPr lang="en-US" sz="2500">
                          <a:solidFill>
                            <a:srgbClr val="F4F6FC"/>
                          </a:solidFill>
                          <a:latin typeface="Open Sauce Bold"/>
                        </a:rPr>
                        <a:t>02</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c>
                  <a:txBody>
                    <a:bodyPr anchor="t" rtlCol="false"/>
                    <a:lstStyle/>
                    <a:p>
                      <a:pPr algn="l">
                        <a:lnSpc>
                          <a:spcPts val="3500"/>
                        </a:lnSpc>
                        <a:defRPr/>
                      </a:pPr>
                      <a:r>
                        <a:rPr lang="en-US" sz="2500">
                          <a:solidFill>
                            <a:srgbClr val="F4F6FC"/>
                          </a:solidFill>
                          <a:latin typeface="Open Sauce Bold"/>
                        </a:rPr>
                        <a:t>Mobil</a:t>
                      </a:r>
                      <a:endParaRPr lang="en-US" sz="1100"/>
                    </a:p>
                  </a:txBody>
                  <a:tcPr marL="0" marR="0" marT="0" marB="0" anchor="ctr">
                    <a:lnL cmpd="sng" algn="ctr" cap="flat" w="38100">
                      <a:solidFill>
                        <a:srgbClr val="050A30"/>
                      </a:solidFill>
                      <a:prstDash val="solid"/>
                      <a:round/>
                      <a:headEnd type="none" w="med" len="med"/>
                      <a:tailEnd type="none" w="med" len="med"/>
                    </a:lnL>
                    <a:lnR cmpd="sng" algn="ctr" cap="flat" w="38100">
                      <a:solidFill>
                        <a:srgbClr val="050A30"/>
                      </a:solidFill>
                      <a:prstDash val="solid"/>
                      <a:round/>
                      <a:headEnd type="none" w="med" len="med"/>
                      <a:tailEnd type="none" w="med" len="med"/>
                    </a:lnR>
                    <a:lnT cmpd="sng" algn="ctr" cap="flat" w="38100">
                      <a:solidFill>
                        <a:srgbClr val="050A30"/>
                      </a:solidFill>
                      <a:prstDash val="solid"/>
                      <a:round/>
                      <a:headEnd type="none" w="med" len="med"/>
                      <a:tailEnd type="none" w="med" len="med"/>
                    </a:lnT>
                    <a:lnB cmpd="sng" algn="ctr" cap="flat" w="38100">
                      <a:solidFill>
                        <a:srgbClr val="050A30"/>
                      </a:solidFill>
                      <a:prstDash val="solid"/>
                      <a:round/>
                      <a:headEnd type="none" w="med" len="med"/>
                      <a:tailEnd type="none" w="med" len="med"/>
                    </a:lnB>
                  </a:tcPr>
                </a:tc>
              </a:tr>
            </a:tbl>
          </a:graphicData>
        </a:graphic>
      </p:graphicFrame>
      <p:sp>
        <p:nvSpPr>
          <p:cNvPr name="TextBox 7" id="7"/>
          <p:cNvSpPr txBox="true"/>
          <p:nvPr/>
        </p:nvSpPr>
        <p:spPr>
          <a:xfrm rot="0">
            <a:off x="1990257" y="5412146"/>
            <a:ext cx="8782929" cy="742912"/>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Open Sauce"/>
              </a:rPr>
              <a:t>Tarif awal sebesar Rp 3.000,00, diikuti tarif rata sebesar Rp 2.000,00 tiap jam</a:t>
            </a:r>
          </a:p>
        </p:txBody>
      </p:sp>
      <p:sp>
        <p:nvSpPr>
          <p:cNvPr name="Freeform 8" id="8"/>
          <p:cNvSpPr/>
          <p:nvPr/>
        </p:nvSpPr>
        <p:spPr>
          <a:xfrm flipH="false" flipV="false" rot="434660">
            <a:off x="11947409" y="3459400"/>
            <a:ext cx="5038919" cy="4648403"/>
          </a:xfrm>
          <a:custGeom>
            <a:avLst/>
            <a:gdLst/>
            <a:ahLst/>
            <a:cxnLst/>
            <a:rect r="r" b="b" t="t" l="l"/>
            <a:pathLst>
              <a:path h="4648403" w="5038919">
                <a:moveTo>
                  <a:pt x="0" y="0"/>
                </a:moveTo>
                <a:lnTo>
                  <a:pt x="5038918" y="0"/>
                </a:lnTo>
                <a:lnTo>
                  <a:pt x="5038918" y="4648403"/>
                </a:lnTo>
                <a:lnTo>
                  <a:pt x="0" y="4648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1922178" y="2968950"/>
            <a:ext cx="14443644" cy="4917607"/>
            <a:chOff x="0" y="0"/>
            <a:chExt cx="3804087" cy="1295172"/>
          </a:xfrm>
        </p:grpSpPr>
        <p:sp>
          <p:nvSpPr>
            <p:cNvPr name="Freeform 3" id="3"/>
            <p:cNvSpPr/>
            <p:nvPr/>
          </p:nvSpPr>
          <p:spPr>
            <a:xfrm flipH="false" flipV="false" rot="0">
              <a:off x="0" y="0"/>
              <a:ext cx="3804087" cy="1295172"/>
            </a:xfrm>
            <a:custGeom>
              <a:avLst/>
              <a:gdLst/>
              <a:ahLst/>
              <a:cxnLst/>
              <a:rect r="r" b="b" t="t" l="l"/>
              <a:pathLst>
                <a:path h="1295172" w="3804087">
                  <a:moveTo>
                    <a:pt x="20368" y="0"/>
                  </a:moveTo>
                  <a:lnTo>
                    <a:pt x="3783719" y="0"/>
                  </a:lnTo>
                  <a:cubicBezTo>
                    <a:pt x="3789121" y="0"/>
                    <a:pt x="3794302" y="2146"/>
                    <a:pt x="3798121" y="5966"/>
                  </a:cubicBezTo>
                  <a:cubicBezTo>
                    <a:pt x="3801941" y="9786"/>
                    <a:pt x="3804087" y="14966"/>
                    <a:pt x="3804087" y="20368"/>
                  </a:cubicBezTo>
                  <a:lnTo>
                    <a:pt x="3804087" y="1274804"/>
                  </a:lnTo>
                  <a:cubicBezTo>
                    <a:pt x="3804087" y="1286053"/>
                    <a:pt x="3794968" y="1295172"/>
                    <a:pt x="3783719" y="1295172"/>
                  </a:cubicBezTo>
                  <a:lnTo>
                    <a:pt x="20368" y="1295172"/>
                  </a:lnTo>
                  <a:cubicBezTo>
                    <a:pt x="14966" y="1295172"/>
                    <a:pt x="9786" y="1293026"/>
                    <a:pt x="5966" y="1289207"/>
                  </a:cubicBezTo>
                  <a:cubicBezTo>
                    <a:pt x="2146" y="1285387"/>
                    <a:pt x="0" y="1280206"/>
                    <a:pt x="0" y="1274804"/>
                  </a:cubicBezTo>
                  <a:lnTo>
                    <a:pt x="0" y="20368"/>
                  </a:lnTo>
                  <a:cubicBezTo>
                    <a:pt x="0" y="14966"/>
                    <a:pt x="2146" y="9786"/>
                    <a:pt x="5966" y="5966"/>
                  </a:cubicBezTo>
                  <a:cubicBezTo>
                    <a:pt x="9786" y="2146"/>
                    <a:pt x="14966" y="0"/>
                    <a:pt x="20368" y="0"/>
                  </a:cubicBezTo>
                  <a:close/>
                </a:path>
              </a:pathLst>
            </a:custGeom>
            <a:solidFill>
              <a:srgbClr val="EDC753"/>
            </a:solidFill>
            <a:ln w="9525" cap="rnd">
              <a:solidFill>
                <a:srgbClr val="000000"/>
              </a:solidFill>
              <a:prstDash val="solid"/>
              <a:round/>
            </a:ln>
          </p:spPr>
        </p:sp>
        <p:sp>
          <p:nvSpPr>
            <p:cNvPr name="TextBox 4" id="4"/>
            <p:cNvSpPr txBox="true"/>
            <p:nvPr/>
          </p:nvSpPr>
          <p:spPr>
            <a:xfrm>
              <a:off x="0" y="-28575"/>
              <a:ext cx="3804087" cy="132374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2471964" y="3439156"/>
            <a:ext cx="13344072" cy="5068570"/>
          </a:xfrm>
          <a:prstGeom prst="rect">
            <a:avLst/>
          </a:prstGeom>
        </p:spPr>
        <p:txBody>
          <a:bodyPr anchor="t" rtlCol="false" tIns="0" lIns="0" bIns="0" rIns="0">
            <a:spAutoFit/>
          </a:bodyPr>
          <a:lstStyle/>
          <a:p>
            <a:pPr algn="just">
              <a:lnSpc>
                <a:spcPts val="3079"/>
              </a:lnSpc>
            </a:pPr>
            <a:r>
              <a:rPr lang="en-US" sz="2199" u="sng">
                <a:solidFill>
                  <a:srgbClr val="000000"/>
                </a:solidFill>
                <a:latin typeface="Courier Prime Bold"/>
              </a:rPr>
              <a:t>Function</a:t>
            </a:r>
            <a:r>
              <a:rPr lang="en-US" sz="2199">
                <a:solidFill>
                  <a:srgbClr val="000000"/>
                </a:solidFill>
                <a:latin typeface="Courier Prime"/>
              </a:rPr>
              <a:t> tarif_parkir :</a:t>
            </a:r>
          </a:p>
          <a:p>
            <a:pPr algn="just">
              <a:lnSpc>
                <a:spcPts val="3079"/>
              </a:lnSpc>
            </a:pPr>
            <a:r>
              <a:rPr lang="en-US" sz="2199">
                <a:solidFill>
                  <a:srgbClr val="000000"/>
                </a:solidFill>
                <a:latin typeface="Courier Prime"/>
              </a:rPr>
              <a:t>  Input: jenis_kendaraan, jam_masuk, jam_keluar</a:t>
            </a:r>
          </a:p>
          <a:p>
            <a:pPr algn="just">
              <a:lnSpc>
                <a:spcPts val="3079"/>
              </a:lnSpc>
            </a:pPr>
            <a:r>
              <a:rPr lang="en-US" sz="2199">
                <a:solidFill>
                  <a:srgbClr val="000000"/>
                </a:solidFill>
                <a:latin typeface="Courier Prime"/>
              </a:rPr>
              <a:t>  difference ← jam_keluar - jam_masuk - ((jam_keluar//100 - jam_masuk//100)*40)</a:t>
            </a:r>
          </a:p>
          <a:p>
            <a:pPr algn="just">
              <a:lnSpc>
                <a:spcPts val="3079"/>
              </a:lnSpc>
            </a:pPr>
            <a:r>
              <a:rPr lang="en-US" sz="2199">
                <a:solidFill>
                  <a:srgbClr val="000000"/>
                </a:solidFill>
                <a:latin typeface="Courier Prime"/>
              </a:rPr>
              <a:t>  durasi_parkir ← (difference // 60) + 1</a:t>
            </a:r>
          </a:p>
          <a:p>
            <a:pPr algn="just">
              <a:lnSpc>
                <a:spcPts val="3079"/>
              </a:lnSpc>
            </a:pPr>
          </a:p>
          <a:p>
            <a:pPr algn="just">
              <a:lnSpc>
                <a:spcPts val="3079"/>
              </a:lnSpc>
            </a:pPr>
            <a:r>
              <a:rPr lang="en-US" sz="2199">
                <a:solidFill>
                  <a:srgbClr val="000000"/>
                </a:solidFill>
                <a:latin typeface="Courier Prime"/>
              </a:rPr>
              <a:t>  </a:t>
            </a:r>
            <a:r>
              <a:rPr lang="en-US" sz="2199" u="sng">
                <a:solidFill>
                  <a:srgbClr val="000000"/>
                </a:solidFill>
                <a:latin typeface="Courier Prime Bold"/>
              </a:rPr>
              <a:t>if</a:t>
            </a:r>
            <a:r>
              <a:rPr lang="en-US" sz="2199">
                <a:solidFill>
                  <a:srgbClr val="000000"/>
                </a:solidFill>
                <a:latin typeface="Courier Prime"/>
              </a:rPr>
              <a:t> (jenis_kendaraan == 1) </a:t>
            </a:r>
            <a:r>
              <a:rPr lang="en-US" sz="2199" u="sng">
                <a:solidFill>
                  <a:srgbClr val="000000"/>
                </a:solidFill>
                <a:latin typeface="Courier Prime Bold"/>
              </a:rPr>
              <a:t>then</a:t>
            </a:r>
          </a:p>
          <a:p>
            <a:pPr algn="just">
              <a:lnSpc>
                <a:spcPts val="3079"/>
              </a:lnSpc>
            </a:pPr>
            <a:r>
              <a:rPr lang="en-US" sz="2199">
                <a:solidFill>
                  <a:srgbClr val="000000"/>
                </a:solidFill>
                <a:latin typeface="Courier Prime"/>
              </a:rPr>
              <a:t>    tarif ← 3000 + 2000*(durasi_parkir-1)</a:t>
            </a:r>
          </a:p>
          <a:p>
            <a:pPr algn="just">
              <a:lnSpc>
                <a:spcPts val="3079"/>
              </a:lnSpc>
            </a:pPr>
            <a:r>
              <a:rPr lang="en-US" sz="2199">
                <a:solidFill>
                  <a:srgbClr val="000000"/>
                </a:solidFill>
                <a:latin typeface="Courier Prime"/>
              </a:rPr>
              <a:t>  </a:t>
            </a:r>
            <a:r>
              <a:rPr lang="en-US" sz="2199" u="sng">
                <a:solidFill>
                  <a:srgbClr val="000000"/>
                </a:solidFill>
                <a:latin typeface="Courier Prime Bold"/>
              </a:rPr>
              <a:t>else if</a:t>
            </a:r>
            <a:r>
              <a:rPr lang="en-US" sz="2199">
                <a:solidFill>
                  <a:srgbClr val="000000"/>
                </a:solidFill>
                <a:latin typeface="Courier Prime"/>
              </a:rPr>
              <a:t> (jenis_kendaraan == 2) </a:t>
            </a:r>
            <a:r>
              <a:rPr lang="en-US" sz="2199" u="sng">
                <a:solidFill>
                  <a:srgbClr val="000000"/>
                </a:solidFill>
                <a:latin typeface="Courier Prime Bold"/>
              </a:rPr>
              <a:t>then</a:t>
            </a:r>
          </a:p>
          <a:p>
            <a:pPr algn="just">
              <a:lnSpc>
                <a:spcPts val="3079"/>
              </a:lnSpc>
            </a:pPr>
            <a:r>
              <a:rPr lang="en-US" sz="2199">
                <a:solidFill>
                  <a:srgbClr val="000000"/>
                </a:solidFill>
                <a:latin typeface="Courier Prime"/>
              </a:rPr>
              <a:t>    tarif ← 2000*durasi_parkir</a:t>
            </a:r>
          </a:p>
          <a:p>
            <a:pPr algn="just">
              <a:lnSpc>
                <a:spcPts val="3079"/>
              </a:lnSpc>
            </a:pPr>
            <a:r>
              <a:rPr lang="en-US" sz="2199">
                <a:solidFill>
                  <a:srgbClr val="000000"/>
                </a:solidFill>
                <a:latin typeface="Courier Prime"/>
              </a:rPr>
              <a:t>  Output: tarif</a:t>
            </a:r>
          </a:p>
          <a:p>
            <a:pPr algn="just">
              <a:lnSpc>
                <a:spcPts val="3079"/>
              </a:lnSpc>
            </a:pPr>
          </a:p>
          <a:p>
            <a:pPr algn="just">
              <a:lnSpc>
                <a:spcPts val="3079"/>
              </a:lnSpc>
              <a:spcBef>
                <a:spcPct val="0"/>
              </a:spcBef>
            </a:pPr>
          </a:p>
        </p:txBody>
      </p:sp>
      <p:sp>
        <p:nvSpPr>
          <p:cNvPr name="TextBox 6" id="6"/>
          <p:cNvSpPr txBox="true"/>
          <p:nvPr/>
        </p:nvSpPr>
        <p:spPr>
          <a:xfrm rot="0">
            <a:off x="6177076" y="952500"/>
            <a:ext cx="5933848" cy="984885"/>
          </a:xfrm>
          <a:prstGeom prst="rect">
            <a:avLst/>
          </a:prstGeom>
        </p:spPr>
        <p:txBody>
          <a:bodyPr anchor="t" rtlCol="false" tIns="0" lIns="0" bIns="0" rIns="0">
            <a:spAutoFit/>
          </a:bodyPr>
          <a:lstStyle/>
          <a:p>
            <a:pPr algn="ctr">
              <a:lnSpc>
                <a:spcPts val="7920"/>
              </a:lnSpc>
            </a:pPr>
            <a:r>
              <a:rPr lang="en-US" sz="6000">
                <a:solidFill>
                  <a:srgbClr val="F4F6FC"/>
                </a:solidFill>
                <a:latin typeface="Open Sauce Heavy"/>
              </a:rPr>
              <a:t>PSEUDOCODE</a:t>
            </a:r>
          </a:p>
        </p:txBody>
      </p:sp>
      <p:sp>
        <p:nvSpPr>
          <p:cNvPr name="TextBox 7" id="7"/>
          <p:cNvSpPr txBox="true"/>
          <p:nvPr/>
        </p:nvSpPr>
        <p:spPr>
          <a:xfrm rot="0">
            <a:off x="0" y="1968485"/>
            <a:ext cx="18288000" cy="533381"/>
          </a:xfrm>
          <a:prstGeom prst="rect">
            <a:avLst/>
          </a:prstGeom>
        </p:spPr>
        <p:txBody>
          <a:bodyPr anchor="t" rtlCol="false" tIns="0" lIns="0" bIns="0" rIns="0">
            <a:spAutoFit/>
          </a:bodyPr>
          <a:lstStyle/>
          <a:p>
            <a:pPr algn="ctr">
              <a:lnSpc>
                <a:spcPts val="4499"/>
              </a:lnSpc>
            </a:pPr>
            <a:r>
              <a:rPr lang="en-US" sz="2999">
                <a:solidFill>
                  <a:srgbClr val="FFFFFF"/>
                </a:solidFill>
                <a:latin typeface="Open Sauce Bold"/>
              </a:rPr>
              <a:t>Inisialisasi Fungsi</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4322503" y="3020217"/>
            <a:ext cx="9642995" cy="6409535"/>
            <a:chOff x="0" y="0"/>
            <a:chExt cx="2539719" cy="1688108"/>
          </a:xfrm>
        </p:grpSpPr>
        <p:sp>
          <p:nvSpPr>
            <p:cNvPr name="Freeform 3" id="3"/>
            <p:cNvSpPr/>
            <p:nvPr/>
          </p:nvSpPr>
          <p:spPr>
            <a:xfrm flipH="false" flipV="false" rot="0">
              <a:off x="0" y="0"/>
              <a:ext cx="2539719" cy="1688108"/>
            </a:xfrm>
            <a:custGeom>
              <a:avLst/>
              <a:gdLst/>
              <a:ahLst/>
              <a:cxnLst/>
              <a:rect r="r" b="b" t="t" l="l"/>
              <a:pathLst>
                <a:path h="1688108" w="2539719">
                  <a:moveTo>
                    <a:pt x="30508" y="0"/>
                  </a:moveTo>
                  <a:lnTo>
                    <a:pt x="2509210" y="0"/>
                  </a:lnTo>
                  <a:cubicBezTo>
                    <a:pt x="2517302" y="0"/>
                    <a:pt x="2525062" y="3214"/>
                    <a:pt x="2530783" y="8936"/>
                  </a:cubicBezTo>
                  <a:cubicBezTo>
                    <a:pt x="2536504" y="14657"/>
                    <a:pt x="2539719" y="22417"/>
                    <a:pt x="2539719" y="30508"/>
                  </a:cubicBezTo>
                  <a:lnTo>
                    <a:pt x="2539719" y="1657600"/>
                  </a:lnTo>
                  <a:cubicBezTo>
                    <a:pt x="2539719" y="1674449"/>
                    <a:pt x="2526060" y="1688108"/>
                    <a:pt x="2509210" y="1688108"/>
                  </a:cubicBezTo>
                  <a:lnTo>
                    <a:pt x="30508" y="1688108"/>
                  </a:lnTo>
                  <a:cubicBezTo>
                    <a:pt x="22417" y="1688108"/>
                    <a:pt x="14657" y="1684894"/>
                    <a:pt x="8936" y="1679172"/>
                  </a:cubicBezTo>
                  <a:cubicBezTo>
                    <a:pt x="3214" y="1673451"/>
                    <a:pt x="0" y="1665691"/>
                    <a:pt x="0" y="1657600"/>
                  </a:cubicBezTo>
                  <a:lnTo>
                    <a:pt x="0" y="30508"/>
                  </a:lnTo>
                  <a:cubicBezTo>
                    <a:pt x="0" y="22417"/>
                    <a:pt x="3214" y="14657"/>
                    <a:pt x="8936" y="8936"/>
                  </a:cubicBezTo>
                  <a:cubicBezTo>
                    <a:pt x="14657" y="3214"/>
                    <a:pt x="22417" y="0"/>
                    <a:pt x="30508" y="0"/>
                  </a:cubicBezTo>
                  <a:close/>
                </a:path>
              </a:pathLst>
            </a:custGeom>
            <a:solidFill>
              <a:srgbClr val="EDC753"/>
            </a:solidFill>
            <a:ln w="9525" cap="rnd">
              <a:solidFill>
                <a:srgbClr val="000000"/>
              </a:solidFill>
              <a:prstDash val="solid"/>
              <a:round/>
            </a:ln>
          </p:spPr>
        </p:sp>
        <p:sp>
          <p:nvSpPr>
            <p:cNvPr name="TextBox 4" id="4"/>
            <p:cNvSpPr txBox="true"/>
            <p:nvPr/>
          </p:nvSpPr>
          <p:spPr>
            <a:xfrm>
              <a:off x="0" y="-28575"/>
              <a:ext cx="2539719" cy="1716683"/>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5138992" y="3472153"/>
            <a:ext cx="8010017" cy="5458037"/>
          </a:xfrm>
          <a:prstGeom prst="rect">
            <a:avLst/>
          </a:prstGeom>
        </p:spPr>
        <p:txBody>
          <a:bodyPr anchor="t" rtlCol="false" tIns="0" lIns="0" bIns="0" rIns="0">
            <a:spAutoFit/>
          </a:bodyPr>
          <a:lstStyle/>
          <a:p>
            <a:pPr algn="just">
              <a:lnSpc>
                <a:spcPts val="3079"/>
              </a:lnSpc>
            </a:pPr>
            <a:r>
              <a:rPr lang="en-US" sz="2199">
                <a:solidFill>
                  <a:srgbClr val="000000"/>
                </a:solidFill>
                <a:latin typeface="Courier Prime"/>
              </a:rPr>
              <a:t>jumlah_parkir ← {input}</a:t>
            </a:r>
          </a:p>
          <a:p>
            <a:pPr algn="just">
              <a:lnSpc>
                <a:spcPts val="3079"/>
              </a:lnSpc>
            </a:pPr>
            <a:r>
              <a:rPr lang="en-US" sz="2199">
                <a:solidFill>
                  <a:srgbClr val="000000"/>
                </a:solidFill>
                <a:latin typeface="Courier Prime"/>
              </a:rPr>
              <a:t>parkir_occupied ← {input}</a:t>
            </a:r>
          </a:p>
          <a:p>
            <a:pPr algn="just">
              <a:lnSpc>
                <a:spcPts val="3079"/>
              </a:lnSpc>
            </a:pPr>
            <a:r>
              <a:rPr lang="en-US" sz="2199">
                <a:solidFill>
                  <a:srgbClr val="000000"/>
                </a:solidFill>
                <a:latin typeface="Courier Prime"/>
              </a:rPr>
              <a:t>parkir_kosong ← jumlah_parkir - parkir_occupied</a:t>
            </a:r>
          </a:p>
          <a:p>
            <a:pPr algn="just">
              <a:lnSpc>
                <a:spcPts val="3079"/>
              </a:lnSpc>
            </a:pPr>
            <a:r>
              <a:rPr lang="en-US" sz="2199">
                <a:solidFill>
                  <a:srgbClr val="000000"/>
                </a:solidFill>
                <a:latin typeface="Courier Prime"/>
              </a:rPr>
              <a:t>list_kartu ← ["SP01", "SP02", "SP03", "SP03", "SP04", "SP05"]</a:t>
            </a:r>
          </a:p>
          <a:p>
            <a:pPr algn="just">
              <a:lnSpc>
                <a:spcPts val="3079"/>
              </a:lnSpc>
            </a:pPr>
          </a:p>
          <a:p>
            <a:pPr algn="just">
              <a:lnSpc>
                <a:spcPts val="3079"/>
              </a:lnSpc>
            </a:pPr>
            <a:r>
              <a:rPr lang="en-US" sz="2199" u="sng">
                <a:solidFill>
                  <a:srgbClr val="000000"/>
                </a:solidFill>
                <a:latin typeface="Courier Prime Bold"/>
              </a:rPr>
              <a:t>output</a:t>
            </a:r>
            <a:r>
              <a:rPr lang="en-US" sz="2199">
                <a:solidFill>
                  <a:srgbClr val="000000"/>
                </a:solidFill>
                <a:latin typeface="Courier Prime"/>
              </a:rPr>
              <a:t>("Selamat datang di Skyland Park!")</a:t>
            </a:r>
          </a:p>
          <a:p>
            <a:pPr algn="just">
              <a:lnSpc>
                <a:spcPts val="3079"/>
              </a:lnSpc>
            </a:pPr>
            <a:r>
              <a:rPr lang="en-US" sz="2199" u="sng">
                <a:solidFill>
                  <a:srgbClr val="000000"/>
                </a:solidFill>
                <a:latin typeface="Courier Prime Bold"/>
              </a:rPr>
              <a:t>output</a:t>
            </a:r>
            <a:r>
              <a:rPr lang="en-US" sz="2199">
                <a:solidFill>
                  <a:srgbClr val="000000"/>
                </a:solidFill>
                <a:latin typeface="Courier Prime"/>
              </a:rPr>
              <a:t>(parkir_kosong)</a:t>
            </a:r>
          </a:p>
          <a:p>
            <a:pPr algn="just">
              <a:lnSpc>
                <a:spcPts val="3079"/>
              </a:lnSpc>
            </a:pPr>
          </a:p>
          <a:p>
            <a:pPr algn="just">
              <a:lnSpc>
                <a:spcPts val="3079"/>
              </a:lnSpc>
            </a:pPr>
            <a:r>
              <a:rPr lang="en-US" sz="2199" u="sng">
                <a:solidFill>
                  <a:srgbClr val="000000"/>
                </a:solidFill>
                <a:latin typeface="Courier Prime Bold"/>
              </a:rPr>
              <a:t>if</a:t>
            </a:r>
            <a:r>
              <a:rPr lang="en-US" sz="2199">
                <a:solidFill>
                  <a:srgbClr val="000000"/>
                </a:solidFill>
                <a:latin typeface="Courier Prime"/>
              </a:rPr>
              <a:t> (parkir_kosong == 0) </a:t>
            </a:r>
            <a:r>
              <a:rPr lang="en-US" sz="2199" u="sng">
                <a:solidFill>
                  <a:srgbClr val="000000"/>
                </a:solidFill>
                <a:latin typeface="Courier Prime Bold"/>
              </a:rPr>
              <a:t>then</a:t>
            </a:r>
          </a:p>
          <a:p>
            <a:pPr algn="just">
              <a:lnSpc>
                <a:spcPts val="3079"/>
              </a:lnSpc>
            </a:pPr>
            <a:r>
              <a:rPr lang="en-US" sz="2199">
                <a:solidFill>
                  <a:srgbClr val="000000"/>
                </a:solidFill>
                <a:latin typeface="Courier Prime"/>
              </a:rPr>
              <a:t>  </a:t>
            </a:r>
            <a:r>
              <a:rPr lang="en-US" sz="2199" u="sng">
                <a:solidFill>
                  <a:srgbClr val="000000"/>
                </a:solidFill>
                <a:latin typeface="Courier Prime Bold"/>
              </a:rPr>
              <a:t>output</a:t>
            </a:r>
            <a:r>
              <a:rPr lang="en-US" sz="2199">
                <a:solidFill>
                  <a:srgbClr val="000000"/>
                </a:solidFill>
                <a:latin typeface="Courier Prime"/>
              </a:rPr>
              <a:t>("Mohon maaf, parkiran saat ini sedang penuh.")</a:t>
            </a:r>
          </a:p>
          <a:p>
            <a:pPr algn="just">
              <a:lnSpc>
                <a:spcPts val="3079"/>
              </a:lnSpc>
            </a:pPr>
          </a:p>
          <a:p>
            <a:pPr algn="just">
              <a:lnSpc>
                <a:spcPts val="3079"/>
              </a:lnSpc>
              <a:spcBef>
                <a:spcPct val="0"/>
              </a:spcBef>
            </a:pPr>
            <a:r>
              <a:rPr lang="en-US" sz="2199">
                <a:solidFill>
                  <a:srgbClr val="000000"/>
                </a:solidFill>
                <a:latin typeface="Courier Prime"/>
              </a:rPr>
              <a:t>valid ← False</a:t>
            </a:r>
          </a:p>
        </p:txBody>
      </p:sp>
      <p:sp>
        <p:nvSpPr>
          <p:cNvPr name="TextBox 6" id="6"/>
          <p:cNvSpPr txBox="true"/>
          <p:nvPr/>
        </p:nvSpPr>
        <p:spPr>
          <a:xfrm rot="0">
            <a:off x="6177076" y="952500"/>
            <a:ext cx="5933848" cy="984885"/>
          </a:xfrm>
          <a:prstGeom prst="rect">
            <a:avLst/>
          </a:prstGeom>
        </p:spPr>
        <p:txBody>
          <a:bodyPr anchor="t" rtlCol="false" tIns="0" lIns="0" bIns="0" rIns="0">
            <a:spAutoFit/>
          </a:bodyPr>
          <a:lstStyle/>
          <a:p>
            <a:pPr algn="ctr">
              <a:lnSpc>
                <a:spcPts val="7920"/>
              </a:lnSpc>
            </a:pPr>
            <a:r>
              <a:rPr lang="en-US" sz="6000">
                <a:solidFill>
                  <a:srgbClr val="F4F6FC"/>
                </a:solidFill>
                <a:latin typeface="Open Sauce Heavy"/>
              </a:rPr>
              <a:t>PSEUDOCODE</a:t>
            </a:r>
          </a:p>
        </p:txBody>
      </p:sp>
      <p:sp>
        <p:nvSpPr>
          <p:cNvPr name="TextBox 7" id="7"/>
          <p:cNvSpPr txBox="true"/>
          <p:nvPr/>
        </p:nvSpPr>
        <p:spPr>
          <a:xfrm rot="0">
            <a:off x="0" y="1968485"/>
            <a:ext cx="18288000" cy="533381"/>
          </a:xfrm>
          <a:prstGeom prst="rect">
            <a:avLst/>
          </a:prstGeom>
        </p:spPr>
        <p:txBody>
          <a:bodyPr anchor="t" rtlCol="false" tIns="0" lIns="0" bIns="0" rIns="0">
            <a:spAutoFit/>
          </a:bodyPr>
          <a:lstStyle/>
          <a:p>
            <a:pPr algn="ctr">
              <a:lnSpc>
                <a:spcPts val="4499"/>
              </a:lnSpc>
            </a:pPr>
            <a:r>
              <a:rPr lang="en-US" sz="2999">
                <a:solidFill>
                  <a:srgbClr val="FFFFFF"/>
                </a:solidFill>
                <a:latin typeface="Open Sauce Bold"/>
              </a:rPr>
              <a:t>Inisialisasi</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722401" y="2962560"/>
            <a:ext cx="8420103" cy="6470682"/>
            <a:chOff x="0" y="0"/>
            <a:chExt cx="2217640" cy="1704212"/>
          </a:xfrm>
        </p:grpSpPr>
        <p:sp>
          <p:nvSpPr>
            <p:cNvPr name="Freeform 3" id="3"/>
            <p:cNvSpPr/>
            <p:nvPr/>
          </p:nvSpPr>
          <p:spPr>
            <a:xfrm flipH="false" flipV="false" rot="0">
              <a:off x="0" y="0"/>
              <a:ext cx="2217640" cy="1704212"/>
            </a:xfrm>
            <a:custGeom>
              <a:avLst/>
              <a:gdLst/>
              <a:ahLst/>
              <a:cxnLst/>
              <a:rect r="r" b="b" t="t" l="l"/>
              <a:pathLst>
                <a:path h="1704212" w="2217640">
                  <a:moveTo>
                    <a:pt x="34939" y="0"/>
                  </a:moveTo>
                  <a:lnTo>
                    <a:pt x="2182701" y="0"/>
                  </a:lnTo>
                  <a:cubicBezTo>
                    <a:pt x="2201998" y="0"/>
                    <a:pt x="2217640" y="15643"/>
                    <a:pt x="2217640" y="34939"/>
                  </a:cubicBezTo>
                  <a:lnTo>
                    <a:pt x="2217640" y="1669273"/>
                  </a:lnTo>
                  <a:cubicBezTo>
                    <a:pt x="2217640" y="1688570"/>
                    <a:pt x="2201998" y="1704212"/>
                    <a:pt x="2182701" y="1704212"/>
                  </a:cubicBezTo>
                  <a:lnTo>
                    <a:pt x="34939" y="1704212"/>
                  </a:lnTo>
                  <a:cubicBezTo>
                    <a:pt x="15643" y="1704212"/>
                    <a:pt x="0" y="1688570"/>
                    <a:pt x="0" y="1669273"/>
                  </a:cubicBezTo>
                  <a:lnTo>
                    <a:pt x="0" y="34939"/>
                  </a:lnTo>
                  <a:cubicBezTo>
                    <a:pt x="0" y="15643"/>
                    <a:pt x="15643" y="0"/>
                    <a:pt x="34939" y="0"/>
                  </a:cubicBezTo>
                  <a:close/>
                </a:path>
              </a:pathLst>
            </a:custGeom>
            <a:solidFill>
              <a:srgbClr val="EDC753"/>
            </a:solidFill>
            <a:ln w="9525" cap="rnd">
              <a:solidFill>
                <a:srgbClr val="000000"/>
              </a:solidFill>
              <a:prstDash val="solid"/>
              <a:round/>
            </a:ln>
          </p:spPr>
        </p:sp>
        <p:sp>
          <p:nvSpPr>
            <p:cNvPr name="TextBox 4" id="4"/>
            <p:cNvSpPr txBox="true"/>
            <p:nvPr/>
          </p:nvSpPr>
          <p:spPr>
            <a:xfrm>
              <a:off x="0" y="-28575"/>
              <a:ext cx="2217640" cy="173278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167586" y="3346708"/>
            <a:ext cx="7514711" cy="6238936"/>
          </a:xfrm>
          <a:prstGeom prst="rect">
            <a:avLst/>
          </a:prstGeom>
        </p:spPr>
        <p:txBody>
          <a:bodyPr anchor="t" rtlCol="false" tIns="0" lIns="0" bIns="0" rIns="0">
            <a:spAutoFit/>
          </a:bodyPr>
          <a:lstStyle/>
          <a:p>
            <a:pPr algn="just">
              <a:lnSpc>
                <a:spcPts val="3079"/>
              </a:lnSpc>
            </a:pPr>
            <a:r>
              <a:rPr lang="en-US" sz="2199">
                <a:solidFill>
                  <a:srgbClr val="000000"/>
                </a:solidFill>
                <a:latin typeface="Courier Prime Bold"/>
              </a:rPr>
              <a:t>while</a:t>
            </a:r>
            <a:r>
              <a:rPr lang="en-US" sz="2199">
                <a:solidFill>
                  <a:srgbClr val="000000"/>
                </a:solidFill>
                <a:latin typeface="Courier Prime"/>
              </a:rPr>
              <a:t> (not valid) </a:t>
            </a:r>
            <a:r>
              <a:rPr lang="en-US" sz="2199">
                <a:solidFill>
                  <a:srgbClr val="000000"/>
                </a:solidFill>
                <a:latin typeface="Courier Prime Bold"/>
              </a:rPr>
              <a:t>do</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("Pilih metode parkir:")</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("(1) Kartu Apartemen")</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("(2) Tiket/Resi")</a:t>
            </a:r>
          </a:p>
          <a:p>
            <a:pPr algn="just">
              <a:lnSpc>
                <a:spcPts val="3079"/>
              </a:lnSpc>
            </a:pPr>
            <a:r>
              <a:rPr lang="en-US" sz="2199">
                <a:solidFill>
                  <a:srgbClr val="000000"/>
                </a:solidFill>
                <a:latin typeface="Courier Prime"/>
              </a:rPr>
              <a:t>  </a:t>
            </a:r>
            <a:r>
              <a:rPr lang="en-US" sz="2199">
                <a:solidFill>
                  <a:srgbClr val="000000"/>
                </a:solidFill>
                <a:latin typeface="Courier Prime Bold"/>
              </a:rPr>
              <a:t>input</a:t>
            </a:r>
            <a:r>
              <a:rPr lang="en-US" sz="2199">
                <a:solidFill>
                  <a:srgbClr val="000000"/>
                </a:solidFill>
                <a:latin typeface="Courier Prime"/>
              </a:rPr>
              <a:t>(tipe_entrant)</a:t>
            </a:r>
          </a:p>
          <a:p>
            <a:pPr algn="just">
              <a:lnSpc>
                <a:spcPts val="3079"/>
              </a:lnSpc>
            </a:pPr>
            <a:r>
              <a:rPr lang="en-US" sz="2199">
                <a:solidFill>
                  <a:srgbClr val="000000"/>
                </a:solidFill>
                <a:latin typeface="Courier Prime"/>
              </a:rPr>
              <a:t>  { Metode kartu }</a:t>
            </a:r>
          </a:p>
          <a:p>
            <a:pPr algn="just">
              <a:lnSpc>
                <a:spcPts val="3079"/>
              </a:lnSpc>
            </a:pPr>
            <a:r>
              <a:rPr lang="en-US" sz="2199">
                <a:solidFill>
                  <a:srgbClr val="000000"/>
                </a:solidFill>
                <a:latin typeface="Courier Prime"/>
              </a:rPr>
              <a:t>  </a:t>
            </a:r>
            <a:r>
              <a:rPr lang="en-US" sz="2199">
                <a:solidFill>
                  <a:srgbClr val="000000"/>
                </a:solidFill>
                <a:latin typeface="Courier Prime Bold"/>
              </a:rPr>
              <a:t>if</a:t>
            </a:r>
            <a:r>
              <a:rPr lang="en-US" sz="2199">
                <a:solidFill>
                  <a:srgbClr val="000000"/>
                </a:solidFill>
                <a:latin typeface="Courier Prime"/>
              </a:rPr>
              <a:t> (tipe_entrant == 1) </a:t>
            </a:r>
            <a:r>
              <a:rPr lang="en-US" sz="2199">
                <a:solidFill>
                  <a:srgbClr val="000000"/>
                </a:solidFill>
                <a:latin typeface="Courier Prime Bold"/>
              </a:rPr>
              <a:t>then</a:t>
            </a:r>
          </a:p>
          <a:p>
            <a:pPr algn="just">
              <a:lnSpc>
                <a:spcPts val="3079"/>
              </a:lnSpc>
            </a:pPr>
            <a:r>
              <a:rPr lang="en-US" sz="2199">
                <a:solidFill>
                  <a:srgbClr val="000000"/>
                </a:solidFill>
                <a:latin typeface="Courier Prime"/>
              </a:rPr>
              <a:t>    </a:t>
            </a:r>
            <a:r>
              <a:rPr lang="en-US" sz="2199">
                <a:solidFill>
                  <a:srgbClr val="000000"/>
                </a:solidFill>
                <a:latin typeface="Courier Prime Bold"/>
              </a:rPr>
              <a:t>input</a:t>
            </a:r>
            <a:r>
              <a:rPr lang="en-US" sz="2199">
                <a:solidFill>
                  <a:srgbClr val="000000"/>
                </a:solidFill>
                <a:latin typeface="Courier Prime"/>
              </a:rPr>
              <a:t>(nomor_kartu)</a:t>
            </a:r>
          </a:p>
          <a:p>
            <a:pPr algn="just">
              <a:lnSpc>
                <a:spcPts val="3079"/>
              </a:lnSpc>
            </a:pPr>
            <a:r>
              <a:rPr lang="en-US" sz="2199">
                <a:solidFill>
                  <a:srgbClr val="000000"/>
                </a:solidFill>
                <a:latin typeface="Courier Prime"/>
              </a:rPr>
              <a:t>    i </a:t>
            </a:r>
            <a:r>
              <a:rPr lang="en-US" sz="2199">
                <a:solidFill>
                  <a:srgbClr val="000000"/>
                </a:solidFill>
                <a:latin typeface="Courier Prime Bold"/>
              </a:rPr>
              <a:t>traverse</a:t>
            </a:r>
            <a:r>
              <a:rPr lang="en-US" sz="2199">
                <a:solidFill>
                  <a:srgbClr val="000000"/>
                </a:solidFill>
                <a:latin typeface="Courier Prime"/>
              </a:rPr>
              <a:t> [0..len(list_kartu)]</a:t>
            </a:r>
          </a:p>
          <a:p>
            <a:pPr algn="just">
              <a:lnSpc>
                <a:spcPts val="3079"/>
              </a:lnSpc>
            </a:pPr>
            <a:r>
              <a:rPr lang="en-US" sz="2199">
                <a:solidFill>
                  <a:srgbClr val="000000"/>
                </a:solidFill>
                <a:latin typeface="Courier Prime"/>
              </a:rPr>
              <a:t>      </a:t>
            </a:r>
            <a:r>
              <a:rPr lang="en-US" sz="2199">
                <a:solidFill>
                  <a:srgbClr val="000000"/>
                </a:solidFill>
                <a:latin typeface="Courier Prime Bold"/>
              </a:rPr>
              <a:t>if</a:t>
            </a:r>
            <a:r>
              <a:rPr lang="en-US" sz="2199">
                <a:solidFill>
                  <a:srgbClr val="000000"/>
                </a:solidFill>
                <a:latin typeface="Courier Prime"/>
              </a:rPr>
              <a:t> (list_kartu[i] == nomor_kartu) </a:t>
            </a:r>
            <a:r>
              <a:rPr lang="en-US" sz="2199">
                <a:solidFill>
                  <a:srgbClr val="000000"/>
                </a:solidFill>
                <a:latin typeface="Courier Prime Bold"/>
              </a:rPr>
              <a:t>then</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("Silahkan masuk.")</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("Terima kasih.")</a:t>
            </a:r>
          </a:p>
          <a:p>
            <a:pPr algn="just">
              <a:lnSpc>
                <a:spcPts val="3079"/>
              </a:lnSpc>
            </a:pPr>
            <a:r>
              <a:rPr lang="en-US" sz="2199">
                <a:solidFill>
                  <a:srgbClr val="000000"/>
                </a:solidFill>
                <a:latin typeface="Courier Prime"/>
              </a:rPr>
              <a:t>        valid ← True</a:t>
            </a:r>
          </a:p>
          <a:p>
            <a:pPr algn="just">
              <a:lnSpc>
                <a:spcPts val="3079"/>
              </a:lnSpc>
            </a:pPr>
            <a:r>
              <a:rPr lang="en-US" sz="2199">
                <a:solidFill>
                  <a:srgbClr val="000000"/>
                </a:solidFill>
                <a:latin typeface="Courier Prime"/>
              </a:rPr>
              <a:t>    </a:t>
            </a:r>
            <a:r>
              <a:rPr lang="en-US" sz="2199">
                <a:solidFill>
                  <a:srgbClr val="000000"/>
                </a:solidFill>
                <a:latin typeface="Courier Prime Bold"/>
              </a:rPr>
              <a:t>if</a:t>
            </a:r>
            <a:r>
              <a:rPr lang="en-US" sz="2199">
                <a:solidFill>
                  <a:srgbClr val="000000"/>
                </a:solidFill>
                <a:latin typeface="Courier Prime"/>
              </a:rPr>
              <a:t> (valid == False) </a:t>
            </a:r>
            <a:r>
              <a:rPr lang="en-US" sz="2199">
                <a:solidFill>
                  <a:srgbClr val="000000"/>
                </a:solidFill>
                <a:latin typeface="Courier Prime Bold"/>
              </a:rPr>
              <a:t>then</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("Nomor kartu tidak ditemukan!")</a:t>
            </a:r>
          </a:p>
          <a:p>
            <a:pPr algn="just">
              <a:lnSpc>
                <a:spcPts val="3079"/>
              </a:lnSpc>
              <a:spcBef>
                <a:spcPct val="0"/>
              </a:spcBef>
            </a:pPr>
          </a:p>
        </p:txBody>
      </p:sp>
      <p:grpSp>
        <p:nvGrpSpPr>
          <p:cNvPr name="Group 6" id="6"/>
          <p:cNvGrpSpPr/>
          <p:nvPr/>
        </p:nvGrpSpPr>
        <p:grpSpPr>
          <a:xfrm rot="0">
            <a:off x="9583650" y="2962560"/>
            <a:ext cx="7981949" cy="6470682"/>
            <a:chOff x="0" y="0"/>
            <a:chExt cx="2102242" cy="1704212"/>
          </a:xfrm>
        </p:grpSpPr>
        <p:sp>
          <p:nvSpPr>
            <p:cNvPr name="Freeform 7" id="7"/>
            <p:cNvSpPr/>
            <p:nvPr/>
          </p:nvSpPr>
          <p:spPr>
            <a:xfrm flipH="false" flipV="false" rot="0">
              <a:off x="0" y="0"/>
              <a:ext cx="2102242" cy="1704212"/>
            </a:xfrm>
            <a:custGeom>
              <a:avLst/>
              <a:gdLst/>
              <a:ahLst/>
              <a:cxnLst/>
              <a:rect r="r" b="b" t="t" l="l"/>
              <a:pathLst>
                <a:path h="1704212" w="2102242">
                  <a:moveTo>
                    <a:pt x="36857" y="0"/>
                  </a:moveTo>
                  <a:lnTo>
                    <a:pt x="2065384" y="0"/>
                  </a:lnTo>
                  <a:cubicBezTo>
                    <a:pt x="2085740" y="0"/>
                    <a:pt x="2102242" y="16502"/>
                    <a:pt x="2102242" y="36857"/>
                  </a:cubicBezTo>
                  <a:lnTo>
                    <a:pt x="2102242" y="1667355"/>
                  </a:lnTo>
                  <a:cubicBezTo>
                    <a:pt x="2102242" y="1677130"/>
                    <a:pt x="2098359" y="1686505"/>
                    <a:pt x="2091446" y="1693417"/>
                  </a:cubicBezTo>
                  <a:cubicBezTo>
                    <a:pt x="2084534" y="1700329"/>
                    <a:pt x="2075160" y="1704212"/>
                    <a:pt x="2065384" y="1704212"/>
                  </a:cubicBezTo>
                  <a:lnTo>
                    <a:pt x="36857" y="1704212"/>
                  </a:lnTo>
                  <a:cubicBezTo>
                    <a:pt x="27082" y="1704212"/>
                    <a:pt x="17707" y="1700329"/>
                    <a:pt x="10795" y="1693417"/>
                  </a:cubicBezTo>
                  <a:cubicBezTo>
                    <a:pt x="3883" y="1686505"/>
                    <a:pt x="0" y="1677130"/>
                    <a:pt x="0" y="1667355"/>
                  </a:cubicBezTo>
                  <a:lnTo>
                    <a:pt x="0" y="36857"/>
                  </a:lnTo>
                  <a:cubicBezTo>
                    <a:pt x="0" y="27082"/>
                    <a:pt x="3883" y="17707"/>
                    <a:pt x="10795" y="10795"/>
                  </a:cubicBezTo>
                  <a:cubicBezTo>
                    <a:pt x="17707" y="3883"/>
                    <a:pt x="27082" y="0"/>
                    <a:pt x="36857" y="0"/>
                  </a:cubicBezTo>
                  <a:close/>
                </a:path>
              </a:pathLst>
            </a:custGeom>
            <a:solidFill>
              <a:srgbClr val="EDC753"/>
            </a:solidFill>
            <a:ln w="9525" cap="rnd">
              <a:solidFill>
                <a:srgbClr val="000000"/>
              </a:solidFill>
              <a:prstDash val="solid"/>
              <a:round/>
            </a:ln>
          </p:spPr>
        </p:sp>
        <p:sp>
          <p:nvSpPr>
            <p:cNvPr name="TextBox 8" id="8"/>
            <p:cNvSpPr txBox="true"/>
            <p:nvPr/>
          </p:nvSpPr>
          <p:spPr>
            <a:xfrm>
              <a:off x="0" y="-28575"/>
              <a:ext cx="2102242" cy="1732787"/>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0207798" y="3365758"/>
            <a:ext cx="6733653" cy="6629385"/>
          </a:xfrm>
          <a:prstGeom prst="rect">
            <a:avLst/>
          </a:prstGeom>
        </p:spPr>
        <p:txBody>
          <a:bodyPr anchor="t" rtlCol="false" tIns="0" lIns="0" bIns="0" rIns="0">
            <a:spAutoFit/>
          </a:bodyPr>
          <a:lstStyle/>
          <a:p>
            <a:pPr algn="just">
              <a:lnSpc>
                <a:spcPts val="3079"/>
              </a:lnSpc>
            </a:pPr>
            <a:r>
              <a:rPr lang="en-US" sz="2199">
                <a:solidFill>
                  <a:srgbClr val="000000"/>
                </a:solidFill>
                <a:latin typeface="Courier Prime"/>
              </a:rPr>
              <a:t>{ Metode karcis }</a:t>
            </a:r>
          </a:p>
          <a:p>
            <a:pPr algn="just">
              <a:lnSpc>
                <a:spcPts val="3079"/>
              </a:lnSpc>
            </a:pPr>
            <a:r>
              <a:rPr lang="en-US" sz="2199">
                <a:solidFill>
                  <a:srgbClr val="000000"/>
                </a:solidFill>
                <a:latin typeface="Courier Prime"/>
              </a:rPr>
              <a:t>  </a:t>
            </a:r>
            <a:r>
              <a:rPr lang="en-US" sz="2199">
                <a:solidFill>
                  <a:srgbClr val="000000"/>
                </a:solidFill>
                <a:latin typeface="Courier Prime Bold"/>
              </a:rPr>
              <a:t>if</a:t>
            </a:r>
            <a:r>
              <a:rPr lang="en-US" sz="2199">
                <a:solidFill>
                  <a:srgbClr val="000000"/>
                </a:solidFill>
                <a:latin typeface="Courier Prime"/>
              </a:rPr>
              <a:t> (tipe_entrant == 2) </a:t>
            </a:r>
            <a:r>
              <a:rPr lang="en-US" sz="2199">
                <a:solidFill>
                  <a:srgbClr val="000000"/>
                </a:solidFill>
                <a:latin typeface="Courier Prime Bold"/>
              </a:rPr>
              <a:t>then</a:t>
            </a:r>
            <a:r>
              <a:rPr lang="en-US" sz="2199">
                <a:solidFill>
                  <a:srgbClr val="000000"/>
                </a:solidFill>
                <a:latin typeface="Courier Prime"/>
              </a:rPr>
              <a:t>   </a:t>
            </a:r>
          </a:p>
          <a:p>
            <a:pPr algn="just">
              <a:lnSpc>
                <a:spcPts val="3079"/>
              </a:lnSpc>
            </a:pPr>
            <a:r>
              <a:rPr lang="en-US" sz="2199">
                <a:solidFill>
                  <a:srgbClr val="000000"/>
                </a:solidFill>
                <a:latin typeface="Courier Prime"/>
              </a:rPr>
              <a:t>    valid ← True</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("Pilih jenis kendaraan:")</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("(1) Mobil")</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("(2) Motor")</a:t>
            </a:r>
          </a:p>
          <a:p>
            <a:pPr algn="just">
              <a:lnSpc>
                <a:spcPts val="3079"/>
              </a:lnSpc>
            </a:pPr>
            <a:r>
              <a:rPr lang="en-US" sz="2199">
                <a:solidFill>
                  <a:srgbClr val="000000"/>
                </a:solidFill>
                <a:latin typeface="Courier Prime"/>
              </a:rPr>
              <a:t>    </a:t>
            </a:r>
            <a:r>
              <a:rPr lang="en-US" sz="2199">
                <a:solidFill>
                  <a:srgbClr val="000000"/>
                </a:solidFill>
                <a:latin typeface="Courier Prime Bold"/>
              </a:rPr>
              <a:t>input</a:t>
            </a:r>
            <a:r>
              <a:rPr lang="en-US" sz="2199">
                <a:solidFill>
                  <a:srgbClr val="000000"/>
                </a:solidFill>
                <a:latin typeface="Courier Prime"/>
              </a:rPr>
              <a:t>(jenis_kendaraan)</a:t>
            </a:r>
          </a:p>
          <a:p>
            <a:pPr algn="just">
              <a:lnSpc>
                <a:spcPts val="3079"/>
              </a:lnSpc>
            </a:pPr>
          </a:p>
          <a:p>
            <a:pPr algn="just">
              <a:lnSpc>
                <a:spcPts val="3079"/>
              </a:lnSpc>
            </a:pPr>
            <a:r>
              <a:rPr lang="en-US" sz="2199">
                <a:solidFill>
                  <a:srgbClr val="000000"/>
                </a:solidFill>
                <a:latin typeface="Courier Prime"/>
              </a:rPr>
              <a:t>    </a:t>
            </a:r>
            <a:r>
              <a:rPr lang="en-US" sz="2199">
                <a:solidFill>
                  <a:srgbClr val="000000"/>
                </a:solidFill>
                <a:latin typeface="Courier Prime Bold"/>
              </a:rPr>
              <a:t>input</a:t>
            </a:r>
            <a:r>
              <a:rPr lang="en-US" sz="2199">
                <a:solidFill>
                  <a:srgbClr val="000000"/>
                </a:solidFill>
                <a:latin typeface="Courier Prime"/>
              </a:rPr>
              <a:t>(jam_masuk)</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("Silahkan masuk.")</a:t>
            </a:r>
          </a:p>
          <a:p>
            <a:pPr algn="just">
              <a:lnSpc>
                <a:spcPts val="3079"/>
              </a:lnSpc>
            </a:pPr>
          </a:p>
          <a:p>
            <a:pPr algn="just">
              <a:lnSpc>
                <a:spcPts val="3079"/>
              </a:lnSpc>
            </a:pPr>
            <a:r>
              <a:rPr lang="en-US" sz="2199">
                <a:solidFill>
                  <a:srgbClr val="000000"/>
                </a:solidFill>
                <a:latin typeface="Courier Prime"/>
              </a:rPr>
              <a:t>    </a:t>
            </a:r>
            <a:r>
              <a:rPr lang="en-US" sz="2199">
                <a:solidFill>
                  <a:srgbClr val="000000"/>
                </a:solidFill>
                <a:latin typeface="Courier Prime Bold"/>
              </a:rPr>
              <a:t>input</a:t>
            </a:r>
            <a:r>
              <a:rPr lang="en-US" sz="2199">
                <a:solidFill>
                  <a:srgbClr val="000000"/>
                </a:solidFill>
                <a:latin typeface="Courier Prime"/>
              </a:rPr>
              <a:t>(jam_keluar)</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(tarif_parkir(jenis_kendaraan, jam_masuk, jam_keluar))</a:t>
            </a:r>
          </a:p>
          <a:p>
            <a:pPr algn="just">
              <a:lnSpc>
                <a:spcPts val="3079"/>
              </a:lnSpc>
            </a:pPr>
            <a:r>
              <a:rPr lang="en-US" sz="2199">
                <a:solidFill>
                  <a:srgbClr val="000000"/>
                </a:solidFill>
                <a:latin typeface="Courier Prime"/>
              </a:rPr>
              <a:t>    </a:t>
            </a:r>
            <a:r>
              <a:rPr lang="en-US" sz="2199">
                <a:solidFill>
                  <a:srgbClr val="000000"/>
                </a:solidFill>
                <a:latin typeface="Courier Prime Bold"/>
              </a:rPr>
              <a:t>output</a:t>
            </a:r>
            <a:r>
              <a:rPr lang="en-US" sz="2199">
                <a:solidFill>
                  <a:srgbClr val="000000"/>
                </a:solidFill>
                <a:latin typeface="Courier Prime"/>
              </a:rPr>
              <a:t>("Terima kasih.")</a:t>
            </a:r>
          </a:p>
          <a:p>
            <a:pPr algn="just">
              <a:lnSpc>
                <a:spcPts val="3079"/>
              </a:lnSpc>
            </a:pPr>
          </a:p>
          <a:p>
            <a:pPr algn="just">
              <a:lnSpc>
                <a:spcPts val="3079"/>
              </a:lnSpc>
              <a:spcBef>
                <a:spcPct val="0"/>
              </a:spcBef>
            </a:pPr>
          </a:p>
        </p:txBody>
      </p:sp>
      <p:sp>
        <p:nvSpPr>
          <p:cNvPr name="TextBox 10" id="10"/>
          <p:cNvSpPr txBox="true"/>
          <p:nvPr/>
        </p:nvSpPr>
        <p:spPr>
          <a:xfrm rot="0">
            <a:off x="6177076" y="952500"/>
            <a:ext cx="5933848" cy="984885"/>
          </a:xfrm>
          <a:prstGeom prst="rect">
            <a:avLst/>
          </a:prstGeom>
        </p:spPr>
        <p:txBody>
          <a:bodyPr anchor="t" rtlCol="false" tIns="0" lIns="0" bIns="0" rIns="0">
            <a:spAutoFit/>
          </a:bodyPr>
          <a:lstStyle/>
          <a:p>
            <a:pPr algn="ctr">
              <a:lnSpc>
                <a:spcPts val="7920"/>
              </a:lnSpc>
            </a:pPr>
            <a:r>
              <a:rPr lang="en-US" sz="6000">
                <a:solidFill>
                  <a:srgbClr val="F4F6FC"/>
                </a:solidFill>
                <a:latin typeface="Open Sauce Heavy"/>
              </a:rPr>
              <a:t>PSEUDOCODE</a:t>
            </a:r>
          </a:p>
        </p:txBody>
      </p:sp>
      <p:sp>
        <p:nvSpPr>
          <p:cNvPr name="TextBox 11" id="11"/>
          <p:cNvSpPr txBox="true"/>
          <p:nvPr/>
        </p:nvSpPr>
        <p:spPr>
          <a:xfrm rot="0">
            <a:off x="0" y="1968485"/>
            <a:ext cx="18288000" cy="533381"/>
          </a:xfrm>
          <a:prstGeom prst="rect">
            <a:avLst/>
          </a:prstGeom>
        </p:spPr>
        <p:txBody>
          <a:bodyPr anchor="t" rtlCol="false" tIns="0" lIns="0" bIns="0" rIns="0">
            <a:spAutoFit/>
          </a:bodyPr>
          <a:lstStyle/>
          <a:p>
            <a:pPr algn="ctr">
              <a:lnSpc>
                <a:spcPts val="4499"/>
              </a:lnSpc>
            </a:pPr>
            <a:r>
              <a:rPr lang="en-US" sz="2999">
                <a:solidFill>
                  <a:srgbClr val="FFFFFF"/>
                </a:solidFill>
                <a:latin typeface="Open Sauce Bold"/>
              </a:rPr>
              <a:t>Perulangan dan Terminasi</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2456945" y="2706571"/>
            <a:ext cx="2748780" cy="878270"/>
            <a:chOff x="0" y="0"/>
            <a:chExt cx="723959" cy="231314"/>
          </a:xfrm>
        </p:grpSpPr>
        <p:sp>
          <p:nvSpPr>
            <p:cNvPr name="Freeform 3" id="3"/>
            <p:cNvSpPr/>
            <p:nvPr/>
          </p:nvSpPr>
          <p:spPr>
            <a:xfrm flipH="false" flipV="false" rot="0">
              <a:off x="0" y="0"/>
              <a:ext cx="723959" cy="231314"/>
            </a:xfrm>
            <a:custGeom>
              <a:avLst/>
              <a:gdLst/>
              <a:ahLst/>
              <a:cxnLst/>
              <a:rect r="r" b="b" t="t" l="l"/>
              <a:pathLst>
                <a:path h="231314" w="723959">
                  <a:moveTo>
                    <a:pt x="115657" y="0"/>
                  </a:moveTo>
                  <a:lnTo>
                    <a:pt x="608302" y="0"/>
                  </a:lnTo>
                  <a:cubicBezTo>
                    <a:pt x="638976" y="0"/>
                    <a:pt x="668394" y="12185"/>
                    <a:pt x="690083" y="33875"/>
                  </a:cubicBezTo>
                  <a:cubicBezTo>
                    <a:pt x="711773" y="55565"/>
                    <a:pt x="723959" y="84983"/>
                    <a:pt x="723959" y="115657"/>
                  </a:cubicBezTo>
                  <a:lnTo>
                    <a:pt x="723959" y="115657"/>
                  </a:lnTo>
                  <a:cubicBezTo>
                    <a:pt x="723959" y="146331"/>
                    <a:pt x="711773" y="175749"/>
                    <a:pt x="690083" y="197439"/>
                  </a:cubicBezTo>
                  <a:cubicBezTo>
                    <a:pt x="668394" y="219129"/>
                    <a:pt x="638976" y="231314"/>
                    <a:pt x="608302" y="231314"/>
                  </a:cubicBezTo>
                  <a:lnTo>
                    <a:pt x="115657" y="231314"/>
                  </a:lnTo>
                  <a:cubicBezTo>
                    <a:pt x="84983" y="231314"/>
                    <a:pt x="55565" y="219129"/>
                    <a:pt x="33875" y="197439"/>
                  </a:cubicBezTo>
                  <a:cubicBezTo>
                    <a:pt x="12185" y="175749"/>
                    <a:pt x="0" y="146331"/>
                    <a:pt x="0" y="115657"/>
                  </a:cubicBezTo>
                  <a:lnTo>
                    <a:pt x="0" y="115657"/>
                  </a:lnTo>
                  <a:cubicBezTo>
                    <a:pt x="0" y="84983"/>
                    <a:pt x="12185" y="55565"/>
                    <a:pt x="33875" y="33875"/>
                  </a:cubicBezTo>
                  <a:cubicBezTo>
                    <a:pt x="55565" y="12185"/>
                    <a:pt x="84983" y="0"/>
                    <a:pt x="115657" y="0"/>
                  </a:cubicBezTo>
                  <a:close/>
                </a:path>
              </a:pathLst>
            </a:custGeom>
            <a:solidFill>
              <a:srgbClr val="1F2A7B"/>
            </a:solidFill>
          </p:spPr>
        </p:sp>
        <p:sp>
          <p:nvSpPr>
            <p:cNvPr name="TextBox 4" id="4"/>
            <p:cNvSpPr txBox="true"/>
            <p:nvPr/>
          </p:nvSpPr>
          <p:spPr>
            <a:xfrm>
              <a:off x="0" y="-28575"/>
              <a:ext cx="723959" cy="259889"/>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2742575" y="2850432"/>
            <a:ext cx="2177521" cy="523799"/>
          </a:xfrm>
          <a:prstGeom prst="rect">
            <a:avLst/>
          </a:prstGeom>
        </p:spPr>
        <p:txBody>
          <a:bodyPr anchor="t" rtlCol="false" tIns="0" lIns="0" bIns="0" rIns="0">
            <a:spAutoFit/>
          </a:bodyPr>
          <a:lstStyle/>
          <a:p>
            <a:pPr algn="ctr">
              <a:lnSpc>
                <a:spcPts val="4200"/>
              </a:lnSpc>
              <a:spcBef>
                <a:spcPct val="0"/>
              </a:spcBef>
            </a:pPr>
            <a:r>
              <a:rPr lang="en-US" sz="3000">
                <a:solidFill>
                  <a:srgbClr val="EDC753"/>
                </a:solidFill>
                <a:latin typeface="Open Sauce Bold"/>
              </a:rPr>
              <a:t>Conditional</a:t>
            </a:r>
          </a:p>
        </p:txBody>
      </p:sp>
      <p:grpSp>
        <p:nvGrpSpPr>
          <p:cNvPr name="Group 6" id="6"/>
          <p:cNvGrpSpPr/>
          <p:nvPr/>
        </p:nvGrpSpPr>
        <p:grpSpPr>
          <a:xfrm rot="0">
            <a:off x="13082275" y="2706571"/>
            <a:ext cx="2748780" cy="878270"/>
            <a:chOff x="0" y="0"/>
            <a:chExt cx="723959" cy="231314"/>
          </a:xfrm>
        </p:grpSpPr>
        <p:sp>
          <p:nvSpPr>
            <p:cNvPr name="Freeform 7" id="7"/>
            <p:cNvSpPr/>
            <p:nvPr/>
          </p:nvSpPr>
          <p:spPr>
            <a:xfrm flipH="false" flipV="false" rot="0">
              <a:off x="0" y="0"/>
              <a:ext cx="723959" cy="231314"/>
            </a:xfrm>
            <a:custGeom>
              <a:avLst/>
              <a:gdLst/>
              <a:ahLst/>
              <a:cxnLst/>
              <a:rect r="r" b="b" t="t" l="l"/>
              <a:pathLst>
                <a:path h="231314" w="723959">
                  <a:moveTo>
                    <a:pt x="115657" y="0"/>
                  </a:moveTo>
                  <a:lnTo>
                    <a:pt x="608302" y="0"/>
                  </a:lnTo>
                  <a:cubicBezTo>
                    <a:pt x="638976" y="0"/>
                    <a:pt x="668394" y="12185"/>
                    <a:pt x="690083" y="33875"/>
                  </a:cubicBezTo>
                  <a:cubicBezTo>
                    <a:pt x="711773" y="55565"/>
                    <a:pt x="723959" y="84983"/>
                    <a:pt x="723959" y="115657"/>
                  </a:cubicBezTo>
                  <a:lnTo>
                    <a:pt x="723959" y="115657"/>
                  </a:lnTo>
                  <a:cubicBezTo>
                    <a:pt x="723959" y="146331"/>
                    <a:pt x="711773" y="175749"/>
                    <a:pt x="690083" y="197439"/>
                  </a:cubicBezTo>
                  <a:cubicBezTo>
                    <a:pt x="668394" y="219129"/>
                    <a:pt x="638976" y="231314"/>
                    <a:pt x="608302" y="231314"/>
                  </a:cubicBezTo>
                  <a:lnTo>
                    <a:pt x="115657" y="231314"/>
                  </a:lnTo>
                  <a:cubicBezTo>
                    <a:pt x="84983" y="231314"/>
                    <a:pt x="55565" y="219129"/>
                    <a:pt x="33875" y="197439"/>
                  </a:cubicBezTo>
                  <a:cubicBezTo>
                    <a:pt x="12185" y="175749"/>
                    <a:pt x="0" y="146331"/>
                    <a:pt x="0" y="115657"/>
                  </a:cubicBezTo>
                  <a:lnTo>
                    <a:pt x="0" y="115657"/>
                  </a:lnTo>
                  <a:cubicBezTo>
                    <a:pt x="0" y="84983"/>
                    <a:pt x="12185" y="55565"/>
                    <a:pt x="33875" y="33875"/>
                  </a:cubicBezTo>
                  <a:cubicBezTo>
                    <a:pt x="55565" y="12185"/>
                    <a:pt x="84983" y="0"/>
                    <a:pt x="115657" y="0"/>
                  </a:cubicBezTo>
                  <a:close/>
                </a:path>
              </a:pathLst>
            </a:custGeom>
            <a:solidFill>
              <a:srgbClr val="1F2A7B"/>
            </a:solidFill>
          </p:spPr>
        </p:sp>
        <p:sp>
          <p:nvSpPr>
            <p:cNvPr name="TextBox 8" id="8"/>
            <p:cNvSpPr txBox="true"/>
            <p:nvPr/>
          </p:nvSpPr>
          <p:spPr>
            <a:xfrm>
              <a:off x="0" y="-28575"/>
              <a:ext cx="723959" cy="259889"/>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3694665" y="2850432"/>
            <a:ext cx="1524000" cy="523875"/>
          </a:xfrm>
          <a:prstGeom prst="rect">
            <a:avLst/>
          </a:prstGeom>
        </p:spPr>
        <p:txBody>
          <a:bodyPr anchor="t" rtlCol="false" tIns="0" lIns="0" bIns="0" rIns="0">
            <a:spAutoFit/>
          </a:bodyPr>
          <a:lstStyle/>
          <a:p>
            <a:pPr algn="ctr">
              <a:lnSpc>
                <a:spcPts val="4200"/>
              </a:lnSpc>
              <a:spcBef>
                <a:spcPct val="0"/>
              </a:spcBef>
            </a:pPr>
            <a:r>
              <a:rPr lang="en-US" sz="3000">
                <a:solidFill>
                  <a:srgbClr val="EDC753"/>
                </a:solidFill>
                <a:latin typeface="Open Sauce Bold"/>
              </a:rPr>
              <a:t>Looping</a:t>
            </a:r>
          </a:p>
        </p:txBody>
      </p:sp>
      <p:sp>
        <p:nvSpPr>
          <p:cNvPr name="TextBox 10" id="10"/>
          <p:cNvSpPr txBox="true"/>
          <p:nvPr/>
        </p:nvSpPr>
        <p:spPr>
          <a:xfrm rot="0">
            <a:off x="2456945" y="3784867"/>
            <a:ext cx="5723449" cy="1736423"/>
          </a:xfrm>
          <a:prstGeom prst="rect">
            <a:avLst/>
          </a:prstGeom>
        </p:spPr>
        <p:txBody>
          <a:bodyPr anchor="t" rtlCol="false" tIns="0" lIns="0" bIns="0" rIns="0">
            <a:spAutoFit/>
          </a:bodyPr>
          <a:lstStyle/>
          <a:p>
            <a:pPr algn="just">
              <a:lnSpc>
                <a:spcPts val="3499"/>
              </a:lnSpc>
              <a:spcBef>
                <a:spcPct val="0"/>
              </a:spcBef>
            </a:pPr>
            <a:r>
              <a:rPr lang="en-US" sz="2499">
                <a:solidFill>
                  <a:srgbClr val="F4F6FC"/>
                </a:solidFill>
                <a:latin typeface="Open Sauce Medium"/>
              </a:rPr>
              <a:t>Menentukan langkah sesuai dengan kondisi yang terjadi. Dimanfaatkan untuk menentukan perintah pada percabangan jenis metode parkir.</a:t>
            </a:r>
          </a:p>
        </p:txBody>
      </p:sp>
      <p:sp>
        <p:nvSpPr>
          <p:cNvPr name="TextBox 11" id="11"/>
          <p:cNvSpPr txBox="true"/>
          <p:nvPr/>
        </p:nvSpPr>
        <p:spPr>
          <a:xfrm rot="0">
            <a:off x="1028700" y="952500"/>
            <a:ext cx="16230600" cy="984885"/>
          </a:xfrm>
          <a:prstGeom prst="rect">
            <a:avLst/>
          </a:prstGeom>
        </p:spPr>
        <p:txBody>
          <a:bodyPr anchor="t" rtlCol="false" tIns="0" lIns="0" bIns="0" rIns="0">
            <a:spAutoFit/>
          </a:bodyPr>
          <a:lstStyle/>
          <a:p>
            <a:pPr algn="ctr">
              <a:lnSpc>
                <a:spcPts val="7920"/>
              </a:lnSpc>
            </a:pPr>
            <a:r>
              <a:rPr lang="en-US" sz="6000">
                <a:solidFill>
                  <a:srgbClr val="F4F6FC"/>
                </a:solidFill>
                <a:latin typeface="Open Sauce Heavy"/>
              </a:rPr>
              <a:t>ASPEK PEMROGRAMAN DASAR</a:t>
            </a:r>
          </a:p>
        </p:txBody>
      </p:sp>
      <p:sp>
        <p:nvSpPr>
          <p:cNvPr name="TextBox 12" id="12"/>
          <p:cNvSpPr txBox="true"/>
          <p:nvPr/>
        </p:nvSpPr>
        <p:spPr>
          <a:xfrm rot="0">
            <a:off x="9789450" y="3784867"/>
            <a:ext cx="6041605" cy="1736423"/>
          </a:xfrm>
          <a:prstGeom prst="rect">
            <a:avLst/>
          </a:prstGeom>
        </p:spPr>
        <p:txBody>
          <a:bodyPr anchor="t" rtlCol="false" tIns="0" lIns="0" bIns="0" rIns="0">
            <a:spAutoFit/>
          </a:bodyPr>
          <a:lstStyle/>
          <a:p>
            <a:pPr algn="just">
              <a:lnSpc>
                <a:spcPts val="3499"/>
              </a:lnSpc>
              <a:spcBef>
                <a:spcPct val="0"/>
              </a:spcBef>
            </a:pPr>
            <a:r>
              <a:rPr lang="en-US" sz="2499">
                <a:solidFill>
                  <a:srgbClr val="F4F6FC"/>
                </a:solidFill>
                <a:latin typeface="Open Sauce Medium"/>
              </a:rPr>
              <a:t>Menjalankan sejumlah perintah dalam perulangan, sesuai dengan syarat yang ditentukan. Dimanfaatkan untuk melakukan pengecekan nomor kartu.</a:t>
            </a:r>
          </a:p>
        </p:txBody>
      </p:sp>
      <p:grpSp>
        <p:nvGrpSpPr>
          <p:cNvPr name="Group 13" id="13"/>
          <p:cNvGrpSpPr/>
          <p:nvPr/>
        </p:nvGrpSpPr>
        <p:grpSpPr>
          <a:xfrm rot="0">
            <a:off x="2456945" y="6187737"/>
            <a:ext cx="2748780" cy="878270"/>
            <a:chOff x="0" y="0"/>
            <a:chExt cx="723959" cy="231314"/>
          </a:xfrm>
        </p:grpSpPr>
        <p:sp>
          <p:nvSpPr>
            <p:cNvPr name="Freeform 14" id="14"/>
            <p:cNvSpPr/>
            <p:nvPr/>
          </p:nvSpPr>
          <p:spPr>
            <a:xfrm flipH="false" flipV="false" rot="0">
              <a:off x="0" y="0"/>
              <a:ext cx="723959" cy="231314"/>
            </a:xfrm>
            <a:custGeom>
              <a:avLst/>
              <a:gdLst/>
              <a:ahLst/>
              <a:cxnLst/>
              <a:rect r="r" b="b" t="t" l="l"/>
              <a:pathLst>
                <a:path h="231314" w="723959">
                  <a:moveTo>
                    <a:pt x="115657" y="0"/>
                  </a:moveTo>
                  <a:lnTo>
                    <a:pt x="608302" y="0"/>
                  </a:lnTo>
                  <a:cubicBezTo>
                    <a:pt x="638976" y="0"/>
                    <a:pt x="668394" y="12185"/>
                    <a:pt x="690083" y="33875"/>
                  </a:cubicBezTo>
                  <a:cubicBezTo>
                    <a:pt x="711773" y="55565"/>
                    <a:pt x="723959" y="84983"/>
                    <a:pt x="723959" y="115657"/>
                  </a:cubicBezTo>
                  <a:lnTo>
                    <a:pt x="723959" y="115657"/>
                  </a:lnTo>
                  <a:cubicBezTo>
                    <a:pt x="723959" y="146331"/>
                    <a:pt x="711773" y="175749"/>
                    <a:pt x="690083" y="197439"/>
                  </a:cubicBezTo>
                  <a:cubicBezTo>
                    <a:pt x="668394" y="219129"/>
                    <a:pt x="638976" y="231314"/>
                    <a:pt x="608302" y="231314"/>
                  </a:cubicBezTo>
                  <a:lnTo>
                    <a:pt x="115657" y="231314"/>
                  </a:lnTo>
                  <a:cubicBezTo>
                    <a:pt x="84983" y="231314"/>
                    <a:pt x="55565" y="219129"/>
                    <a:pt x="33875" y="197439"/>
                  </a:cubicBezTo>
                  <a:cubicBezTo>
                    <a:pt x="12185" y="175749"/>
                    <a:pt x="0" y="146331"/>
                    <a:pt x="0" y="115657"/>
                  </a:cubicBezTo>
                  <a:lnTo>
                    <a:pt x="0" y="115657"/>
                  </a:lnTo>
                  <a:cubicBezTo>
                    <a:pt x="0" y="84983"/>
                    <a:pt x="12185" y="55565"/>
                    <a:pt x="33875" y="33875"/>
                  </a:cubicBezTo>
                  <a:cubicBezTo>
                    <a:pt x="55565" y="12185"/>
                    <a:pt x="84983" y="0"/>
                    <a:pt x="115657" y="0"/>
                  </a:cubicBezTo>
                  <a:close/>
                </a:path>
              </a:pathLst>
            </a:custGeom>
            <a:solidFill>
              <a:srgbClr val="1F2A7B"/>
            </a:solidFill>
          </p:spPr>
        </p:sp>
        <p:sp>
          <p:nvSpPr>
            <p:cNvPr name="TextBox 15" id="15"/>
            <p:cNvSpPr txBox="true"/>
            <p:nvPr/>
          </p:nvSpPr>
          <p:spPr>
            <a:xfrm>
              <a:off x="0" y="-28575"/>
              <a:ext cx="723959" cy="259889"/>
            </a:xfrm>
            <a:prstGeom prst="rect">
              <a:avLst/>
            </a:prstGeom>
          </p:spPr>
          <p:txBody>
            <a:bodyPr anchor="ctr" rtlCol="false" tIns="50800" lIns="50800" bIns="50800" rIns="50800"/>
            <a:lstStyle/>
            <a:p>
              <a:pPr algn="ctr">
                <a:lnSpc>
                  <a:spcPts val="2100"/>
                </a:lnSpc>
              </a:pPr>
            </a:p>
          </p:txBody>
        </p:sp>
      </p:grpSp>
      <p:sp>
        <p:nvSpPr>
          <p:cNvPr name="TextBox 16" id="16"/>
          <p:cNvSpPr txBox="true"/>
          <p:nvPr/>
        </p:nvSpPr>
        <p:spPr>
          <a:xfrm rot="0">
            <a:off x="2869935" y="6331597"/>
            <a:ext cx="1922800" cy="523875"/>
          </a:xfrm>
          <a:prstGeom prst="rect">
            <a:avLst/>
          </a:prstGeom>
        </p:spPr>
        <p:txBody>
          <a:bodyPr anchor="t" rtlCol="false" tIns="0" lIns="0" bIns="0" rIns="0">
            <a:spAutoFit/>
          </a:bodyPr>
          <a:lstStyle/>
          <a:p>
            <a:pPr algn="ctr">
              <a:lnSpc>
                <a:spcPts val="4200"/>
              </a:lnSpc>
              <a:spcBef>
                <a:spcPct val="0"/>
              </a:spcBef>
            </a:pPr>
            <a:r>
              <a:rPr lang="en-US" sz="3000">
                <a:solidFill>
                  <a:srgbClr val="EDC753"/>
                </a:solidFill>
                <a:latin typeface="Open Sauce Bold"/>
              </a:rPr>
              <a:t>Array</a:t>
            </a:r>
          </a:p>
        </p:txBody>
      </p:sp>
      <p:sp>
        <p:nvSpPr>
          <p:cNvPr name="TextBox 17" id="17"/>
          <p:cNvSpPr txBox="true"/>
          <p:nvPr/>
        </p:nvSpPr>
        <p:spPr>
          <a:xfrm rot="0">
            <a:off x="2456945" y="7266033"/>
            <a:ext cx="5723449" cy="1298348"/>
          </a:xfrm>
          <a:prstGeom prst="rect">
            <a:avLst/>
          </a:prstGeom>
        </p:spPr>
        <p:txBody>
          <a:bodyPr anchor="t" rtlCol="false" tIns="0" lIns="0" bIns="0" rIns="0">
            <a:spAutoFit/>
          </a:bodyPr>
          <a:lstStyle/>
          <a:p>
            <a:pPr algn="just">
              <a:lnSpc>
                <a:spcPts val="3499"/>
              </a:lnSpc>
              <a:spcBef>
                <a:spcPct val="0"/>
              </a:spcBef>
            </a:pPr>
            <a:r>
              <a:rPr lang="en-US" sz="2499">
                <a:solidFill>
                  <a:srgbClr val="F4F6FC"/>
                </a:solidFill>
                <a:latin typeface="Open Sauce Medium"/>
              </a:rPr>
              <a:t>Dimanfaatkan untuk menyatakan daftar nomor kartu apartemen yang terdaftar di sistem.</a:t>
            </a:r>
          </a:p>
        </p:txBody>
      </p:sp>
      <p:grpSp>
        <p:nvGrpSpPr>
          <p:cNvPr name="Group 18" id="18"/>
          <p:cNvGrpSpPr/>
          <p:nvPr/>
        </p:nvGrpSpPr>
        <p:grpSpPr>
          <a:xfrm rot="0">
            <a:off x="13082275" y="6187737"/>
            <a:ext cx="2748780" cy="878270"/>
            <a:chOff x="0" y="0"/>
            <a:chExt cx="723959" cy="231314"/>
          </a:xfrm>
        </p:grpSpPr>
        <p:sp>
          <p:nvSpPr>
            <p:cNvPr name="Freeform 19" id="19"/>
            <p:cNvSpPr/>
            <p:nvPr/>
          </p:nvSpPr>
          <p:spPr>
            <a:xfrm flipH="false" flipV="false" rot="0">
              <a:off x="0" y="0"/>
              <a:ext cx="723959" cy="231314"/>
            </a:xfrm>
            <a:custGeom>
              <a:avLst/>
              <a:gdLst/>
              <a:ahLst/>
              <a:cxnLst/>
              <a:rect r="r" b="b" t="t" l="l"/>
              <a:pathLst>
                <a:path h="231314" w="723959">
                  <a:moveTo>
                    <a:pt x="115657" y="0"/>
                  </a:moveTo>
                  <a:lnTo>
                    <a:pt x="608302" y="0"/>
                  </a:lnTo>
                  <a:cubicBezTo>
                    <a:pt x="638976" y="0"/>
                    <a:pt x="668394" y="12185"/>
                    <a:pt x="690083" y="33875"/>
                  </a:cubicBezTo>
                  <a:cubicBezTo>
                    <a:pt x="711773" y="55565"/>
                    <a:pt x="723959" y="84983"/>
                    <a:pt x="723959" y="115657"/>
                  </a:cubicBezTo>
                  <a:lnTo>
                    <a:pt x="723959" y="115657"/>
                  </a:lnTo>
                  <a:cubicBezTo>
                    <a:pt x="723959" y="146331"/>
                    <a:pt x="711773" y="175749"/>
                    <a:pt x="690083" y="197439"/>
                  </a:cubicBezTo>
                  <a:cubicBezTo>
                    <a:pt x="668394" y="219129"/>
                    <a:pt x="638976" y="231314"/>
                    <a:pt x="608302" y="231314"/>
                  </a:cubicBezTo>
                  <a:lnTo>
                    <a:pt x="115657" y="231314"/>
                  </a:lnTo>
                  <a:cubicBezTo>
                    <a:pt x="84983" y="231314"/>
                    <a:pt x="55565" y="219129"/>
                    <a:pt x="33875" y="197439"/>
                  </a:cubicBezTo>
                  <a:cubicBezTo>
                    <a:pt x="12185" y="175749"/>
                    <a:pt x="0" y="146331"/>
                    <a:pt x="0" y="115657"/>
                  </a:cubicBezTo>
                  <a:lnTo>
                    <a:pt x="0" y="115657"/>
                  </a:lnTo>
                  <a:cubicBezTo>
                    <a:pt x="0" y="84983"/>
                    <a:pt x="12185" y="55565"/>
                    <a:pt x="33875" y="33875"/>
                  </a:cubicBezTo>
                  <a:cubicBezTo>
                    <a:pt x="55565" y="12185"/>
                    <a:pt x="84983" y="0"/>
                    <a:pt x="115657" y="0"/>
                  </a:cubicBezTo>
                  <a:close/>
                </a:path>
              </a:pathLst>
            </a:custGeom>
            <a:solidFill>
              <a:srgbClr val="1F2A7B"/>
            </a:solidFill>
          </p:spPr>
        </p:sp>
        <p:sp>
          <p:nvSpPr>
            <p:cNvPr name="TextBox 20" id="20"/>
            <p:cNvSpPr txBox="true"/>
            <p:nvPr/>
          </p:nvSpPr>
          <p:spPr>
            <a:xfrm>
              <a:off x="0" y="-28575"/>
              <a:ext cx="723959" cy="259889"/>
            </a:xfrm>
            <a:prstGeom prst="rect">
              <a:avLst/>
            </a:prstGeom>
          </p:spPr>
          <p:txBody>
            <a:bodyPr anchor="ctr" rtlCol="false" tIns="50800" lIns="50800" bIns="50800" rIns="50800"/>
            <a:lstStyle/>
            <a:p>
              <a:pPr algn="ctr">
                <a:lnSpc>
                  <a:spcPts val="2100"/>
                </a:lnSpc>
              </a:pPr>
            </a:p>
          </p:txBody>
        </p:sp>
      </p:grpSp>
      <p:sp>
        <p:nvSpPr>
          <p:cNvPr name="TextBox 21" id="21"/>
          <p:cNvSpPr txBox="true"/>
          <p:nvPr/>
        </p:nvSpPr>
        <p:spPr>
          <a:xfrm rot="0">
            <a:off x="13552781" y="6331597"/>
            <a:ext cx="1807767" cy="523875"/>
          </a:xfrm>
          <a:prstGeom prst="rect">
            <a:avLst/>
          </a:prstGeom>
        </p:spPr>
        <p:txBody>
          <a:bodyPr anchor="t" rtlCol="false" tIns="0" lIns="0" bIns="0" rIns="0">
            <a:spAutoFit/>
          </a:bodyPr>
          <a:lstStyle/>
          <a:p>
            <a:pPr algn="ctr">
              <a:lnSpc>
                <a:spcPts val="4200"/>
              </a:lnSpc>
              <a:spcBef>
                <a:spcPct val="0"/>
              </a:spcBef>
            </a:pPr>
            <a:r>
              <a:rPr lang="en-US" sz="3000">
                <a:solidFill>
                  <a:srgbClr val="EDC753"/>
                </a:solidFill>
                <a:latin typeface="Open Sauce Bold"/>
              </a:rPr>
              <a:t>Function</a:t>
            </a:r>
          </a:p>
        </p:txBody>
      </p:sp>
      <p:sp>
        <p:nvSpPr>
          <p:cNvPr name="TextBox 22" id="22"/>
          <p:cNvSpPr txBox="true"/>
          <p:nvPr/>
        </p:nvSpPr>
        <p:spPr>
          <a:xfrm rot="0">
            <a:off x="9789450" y="7266033"/>
            <a:ext cx="6041605" cy="1736423"/>
          </a:xfrm>
          <a:prstGeom prst="rect">
            <a:avLst/>
          </a:prstGeom>
        </p:spPr>
        <p:txBody>
          <a:bodyPr anchor="t" rtlCol="false" tIns="0" lIns="0" bIns="0" rIns="0">
            <a:spAutoFit/>
          </a:bodyPr>
          <a:lstStyle/>
          <a:p>
            <a:pPr algn="just">
              <a:lnSpc>
                <a:spcPts val="3499"/>
              </a:lnSpc>
              <a:spcBef>
                <a:spcPct val="0"/>
              </a:spcBef>
            </a:pPr>
            <a:r>
              <a:rPr lang="en-US" sz="2499">
                <a:solidFill>
                  <a:srgbClr val="F4F6FC"/>
                </a:solidFill>
                <a:latin typeface="Open Sauce Medium"/>
              </a:rPr>
              <a:t>Dimanfaatkan untuk menyatakan sub-program untuk menentukan harga tarif parkir bagi jenis kendaraan yang berbeda.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4654528" y="2844769"/>
            <a:ext cx="8978944" cy="6413531"/>
          </a:xfrm>
          <a:custGeom>
            <a:avLst/>
            <a:gdLst/>
            <a:ahLst/>
            <a:cxnLst/>
            <a:rect r="r" b="b" t="t" l="l"/>
            <a:pathLst>
              <a:path h="6413531" w="8978944">
                <a:moveTo>
                  <a:pt x="0" y="0"/>
                </a:moveTo>
                <a:lnTo>
                  <a:pt x="8978944" y="0"/>
                </a:lnTo>
                <a:lnTo>
                  <a:pt x="8978944" y="6413531"/>
                </a:lnTo>
                <a:lnTo>
                  <a:pt x="0" y="6413531"/>
                </a:lnTo>
                <a:lnTo>
                  <a:pt x="0" y="0"/>
                </a:lnTo>
                <a:close/>
              </a:path>
            </a:pathLst>
          </a:custGeom>
          <a:blipFill>
            <a:blip r:embed="rId2"/>
            <a:stretch>
              <a:fillRect l="0" t="0" r="0" b="0"/>
            </a:stretch>
          </a:blipFill>
        </p:spPr>
      </p:sp>
      <p:sp>
        <p:nvSpPr>
          <p:cNvPr name="TextBox 3" id="3"/>
          <p:cNvSpPr txBox="true"/>
          <p:nvPr/>
        </p:nvSpPr>
        <p:spPr>
          <a:xfrm rot="0">
            <a:off x="6177076" y="952500"/>
            <a:ext cx="5933848" cy="984885"/>
          </a:xfrm>
          <a:prstGeom prst="rect">
            <a:avLst/>
          </a:prstGeom>
        </p:spPr>
        <p:txBody>
          <a:bodyPr anchor="t" rtlCol="false" tIns="0" lIns="0" bIns="0" rIns="0">
            <a:spAutoFit/>
          </a:bodyPr>
          <a:lstStyle/>
          <a:p>
            <a:pPr algn="ctr">
              <a:lnSpc>
                <a:spcPts val="7920"/>
              </a:lnSpc>
            </a:pPr>
            <a:r>
              <a:rPr lang="en-US" sz="6000">
                <a:solidFill>
                  <a:srgbClr val="EDC753"/>
                </a:solidFill>
                <a:latin typeface="Open Sauce Heavy"/>
              </a:rPr>
              <a:t>SIMULASI</a:t>
            </a:r>
          </a:p>
        </p:txBody>
      </p:sp>
      <p:sp>
        <p:nvSpPr>
          <p:cNvPr name="TextBox 4" id="4"/>
          <p:cNvSpPr txBox="true"/>
          <p:nvPr/>
        </p:nvSpPr>
        <p:spPr>
          <a:xfrm rot="0">
            <a:off x="0" y="1968485"/>
            <a:ext cx="18288000" cy="533381"/>
          </a:xfrm>
          <a:prstGeom prst="rect">
            <a:avLst/>
          </a:prstGeom>
        </p:spPr>
        <p:txBody>
          <a:bodyPr anchor="t" rtlCol="false" tIns="0" lIns="0" bIns="0" rIns="0">
            <a:spAutoFit/>
          </a:bodyPr>
          <a:lstStyle/>
          <a:p>
            <a:pPr algn="ctr">
              <a:lnSpc>
                <a:spcPts val="4499"/>
              </a:lnSpc>
            </a:pPr>
            <a:r>
              <a:rPr lang="en-US" sz="2999">
                <a:solidFill>
                  <a:srgbClr val="FFFFFF"/>
                </a:solidFill>
                <a:latin typeface="Open Sauce Bold"/>
              </a:rPr>
              <a:t>Inisialisasi Fungsi dan Inisialisasi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23112"/>
            <a:ext cx="7223954" cy="5277442"/>
          </a:xfrm>
          <a:custGeom>
            <a:avLst/>
            <a:gdLst/>
            <a:ahLst/>
            <a:cxnLst/>
            <a:rect r="r" b="b" t="t" l="l"/>
            <a:pathLst>
              <a:path h="5277442" w="7223954">
                <a:moveTo>
                  <a:pt x="0" y="0"/>
                </a:moveTo>
                <a:lnTo>
                  <a:pt x="7223954" y="0"/>
                </a:lnTo>
                <a:lnTo>
                  <a:pt x="7223954" y="5277442"/>
                </a:lnTo>
                <a:lnTo>
                  <a:pt x="0" y="5277442"/>
                </a:lnTo>
                <a:lnTo>
                  <a:pt x="0" y="0"/>
                </a:lnTo>
                <a:close/>
              </a:path>
            </a:pathLst>
          </a:custGeom>
          <a:blipFill>
            <a:blip r:embed="rId2"/>
            <a:stretch>
              <a:fillRect l="0" t="0" r="0" b="0"/>
            </a:stretch>
          </a:blipFill>
        </p:spPr>
      </p:sp>
      <p:sp>
        <p:nvSpPr>
          <p:cNvPr name="Freeform 3" id="3"/>
          <p:cNvSpPr/>
          <p:nvPr/>
        </p:nvSpPr>
        <p:spPr>
          <a:xfrm flipH="false" flipV="false" rot="0">
            <a:off x="8252654" y="3706564"/>
            <a:ext cx="9006646" cy="4110538"/>
          </a:xfrm>
          <a:custGeom>
            <a:avLst/>
            <a:gdLst/>
            <a:ahLst/>
            <a:cxnLst/>
            <a:rect r="r" b="b" t="t" l="l"/>
            <a:pathLst>
              <a:path h="4110538" w="9006646">
                <a:moveTo>
                  <a:pt x="0" y="0"/>
                </a:moveTo>
                <a:lnTo>
                  <a:pt x="9006646" y="0"/>
                </a:lnTo>
                <a:lnTo>
                  <a:pt x="9006646" y="4110538"/>
                </a:lnTo>
                <a:lnTo>
                  <a:pt x="0" y="4110538"/>
                </a:lnTo>
                <a:lnTo>
                  <a:pt x="0" y="0"/>
                </a:lnTo>
                <a:close/>
              </a:path>
            </a:pathLst>
          </a:custGeom>
          <a:blipFill>
            <a:blip r:embed="rId3"/>
            <a:stretch>
              <a:fillRect l="0" t="0" r="0" b="0"/>
            </a:stretch>
          </a:blipFill>
        </p:spPr>
      </p:sp>
      <p:sp>
        <p:nvSpPr>
          <p:cNvPr name="TextBox 4" id="4"/>
          <p:cNvSpPr txBox="true"/>
          <p:nvPr/>
        </p:nvSpPr>
        <p:spPr>
          <a:xfrm rot="0">
            <a:off x="6177076" y="952500"/>
            <a:ext cx="5933848" cy="984885"/>
          </a:xfrm>
          <a:prstGeom prst="rect">
            <a:avLst/>
          </a:prstGeom>
        </p:spPr>
        <p:txBody>
          <a:bodyPr anchor="t" rtlCol="false" tIns="0" lIns="0" bIns="0" rIns="0">
            <a:spAutoFit/>
          </a:bodyPr>
          <a:lstStyle/>
          <a:p>
            <a:pPr algn="ctr">
              <a:lnSpc>
                <a:spcPts val="7920"/>
              </a:lnSpc>
            </a:pPr>
            <a:r>
              <a:rPr lang="en-US" sz="6000">
                <a:solidFill>
                  <a:srgbClr val="EDC753"/>
                </a:solidFill>
                <a:latin typeface="Open Sauce Heavy"/>
              </a:rPr>
              <a:t>SIMULASI</a:t>
            </a:r>
          </a:p>
        </p:txBody>
      </p:sp>
      <p:sp>
        <p:nvSpPr>
          <p:cNvPr name="TextBox 5" id="5"/>
          <p:cNvSpPr txBox="true"/>
          <p:nvPr/>
        </p:nvSpPr>
        <p:spPr>
          <a:xfrm rot="0">
            <a:off x="0" y="1968485"/>
            <a:ext cx="18288000" cy="533381"/>
          </a:xfrm>
          <a:prstGeom prst="rect">
            <a:avLst/>
          </a:prstGeom>
        </p:spPr>
        <p:txBody>
          <a:bodyPr anchor="t" rtlCol="false" tIns="0" lIns="0" bIns="0" rIns="0">
            <a:spAutoFit/>
          </a:bodyPr>
          <a:lstStyle/>
          <a:p>
            <a:pPr algn="ctr">
              <a:lnSpc>
                <a:spcPts val="4499"/>
              </a:lnSpc>
            </a:pPr>
            <a:r>
              <a:rPr lang="en-US" sz="2999">
                <a:solidFill>
                  <a:srgbClr val="FFFFFF"/>
                </a:solidFill>
                <a:latin typeface="Open Sauce Bold"/>
              </a:rPr>
              <a:t>Perulangan dan Terminasi</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grpSp>
        <p:nvGrpSpPr>
          <p:cNvPr name="Group 2" id="2"/>
          <p:cNvGrpSpPr/>
          <p:nvPr/>
        </p:nvGrpSpPr>
        <p:grpSpPr>
          <a:xfrm rot="0">
            <a:off x="0" y="8960485"/>
            <a:ext cx="18288000" cy="1326515"/>
            <a:chOff x="0" y="0"/>
            <a:chExt cx="4816593" cy="349370"/>
          </a:xfrm>
        </p:grpSpPr>
        <p:sp>
          <p:nvSpPr>
            <p:cNvPr name="Freeform 3" id="3"/>
            <p:cNvSpPr/>
            <p:nvPr/>
          </p:nvSpPr>
          <p:spPr>
            <a:xfrm flipH="false" flipV="false" rot="0">
              <a:off x="0" y="0"/>
              <a:ext cx="4816592" cy="349370"/>
            </a:xfrm>
            <a:custGeom>
              <a:avLst/>
              <a:gdLst/>
              <a:ahLst/>
              <a:cxnLst/>
              <a:rect r="r" b="b" t="t" l="l"/>
              <a:pathLst>
                <a:path h="349370" w="4816592">
                  <a:moveTo>
                    <a:pt x="0" y="0"/>
                  </a:moveTo>
                  <a:lnTo>
                    <a:pt x="4816592" y="0"/>
                  </a:lnTo>
                  <a:lnTo>
                    <a:pt x="4816592" y="349370"/>
                  </a:lnTo>
                  <a:lnTo>
                    <a:pt x="0" y="349370"/>
                  </a:lnTo>
                  <a:close/>
                </a:path>
              </a:pathLst>
            </a:custGeom>
            <a:solidFill>
              <a:srgbClr val="1F2A7B">
                <a:alpha val="43922"/>
              </a:srgbClr>
            </a:solidFill>
          </p:spPr>
        </p:sp>
        <p:sp>
          <p:nvSpPr>
            <p:cNvPr name="TextBox 4" id="4"/>
            <p:cNvSpPr txBox="true"/>
            <p:nvPr/>
          </p:nvSpPr>
          <p:spPr>
            <a:xfrm>
              <a:off x="0" y="-28575"/>
              <a:ext cx="4816593" cy="377945"/>
            </a:xfrm>
            <a:prstGeom prst="rect">
              <a:avLst/>
            </a:prstGeom>
          </p:spPr>
          <p:txBody>
            <a:bodyPr anchor="ctr" rtlCol="false" tIns="50800" lIns="50800" bIns="50800" rIns="50800"/>
            <a:lstStyle/>
            <a:p>
              <a:pPr algn="ctr">
                <a:lnSpc>
                  <a:spcPts val="1960"/>
                </a:lnSpc>
              </a:pPr>
            </a:p>
          </p:txBody>
        </p:sp>
      </p:grpSp>
      <p:sp>
        <p:nvSpPr>
          <p:cNvPr name="TextBox 5" id="5"/>
          <p:cNvSpPr txBox="true"/>
          <p:nvPr/>
        </p:nvSpPr>
        <p:spPr>
          <a:xfrm rot="0">
            <a:off x="2369656" y="1028700"/>
            <a:ext cx="13548687" cy="1143000"/>
          </a:xfrm>
          <a:prstGeom prst="rect">
            <a:avLst/>
          </a:prstGeom>
        </p:spPr>
        <p:txBody>
          <a:bodyPr anchor="t" rtlCol="false" tIns="0" lIns="0" bIns="0" rIns="0">
            <a:spAutoFit/>
          </a:bodyPr>
          <a:lstStyle/>
          <a:p>
            <a:pPr algn="ctr">
              <a:lnSpc>
                <a:spcPts val="9000"/>
              </a:lnSpc>
            </a:pPr>
            <a:r>
              <a:rPr lang="en-US" sz="7500">
                <a:solidFill>
                  <a:srgbClr val="EDC753"/>
                </a:solidFill>
                <a:latin typeface="Open Sauce Heavy"/>
              </a:rPr>
              <a:t>PEMBAGIAN TUGAS</a:t>
            </a:r>
          </a:p>
        </p:txBody>
      </p:sp>
      <p:graphicFrame>
        <p:nvGraphicFramePr>
          <p:cNvPr name="Table 6" id="6"/>
          <p:cNvGraphicFramePr>
            <a:graphicFrameLocks noGrp="true"/>
          </p:cNvGraphicFramePr>
          <p:nvPr/>
        </p:nvGraphicFramePr>
        <p:xfrm>
          <a:off x="1028700" y="2956089"/>
          <a:ext cx="16230600" cy="5220006"/>
        </p:xfrm>
        <a:graphic>
          <a:graphicData uri="http://schemas.openxmlformats.org/drawingml/2006/table">
            <a:tbl>
              <a:tblPr/>
              <a:tblGrid>
                <a:gridCol w="3186775"/>
                <a:gridCol w="3445295"/>
                <a:gridCol w="3305051"/>
                <a:gridCol w="3363536"/>
                <a:gridCol w="2929943"/>
              </a:tblGrid>
              <a:tr h="1034501">
                <a:tc>
                  <a:txBody>
                    <a:bodyPr anchor="t" rtlCol="false"/>
                    <a:lstStyle/>
                    <a:p>
                      <a:pPr algn="ctr">
                        <a:lnSpc>
                          <a:spcPts val="3640"/>
                        </a:lnSpc>
                        <a:defRPr/>
                      </a:pPr>
                      <a:r>
                        <a:rPr lang="en-US" sz="2600">
                          <a:solidFill>
                            <a:srgbClr val="F4F6FC"/>
                          </a:solidFill>
                          <a:latin typeface="Open Sauce Bold"/>
                        </a:rPr>
                        <a:t>Audy Alicia </a:t>
                      </a:r>
                      <a:endParaRPr lang="en-US" sz="1100"/>
                    </a:p>
                    <a:p>
                      <a:pPr algn="ctr">
                        <a:lnSpc>
                          <a:spcPts val="3640"/>
                        </a:lnSpc>
                      </a:pPr>
                      <a:r>
                        <a:rPr lang="en-US" sz="2600">
                          <a:solidFill>
                            <a:srgbClr val="F4F6FC"/>
                          </a:solidFill>
                          <a:latin typeface="Open Sauce Bold"/>
                        </a:rPr>
                        <a:t>Renatha </a:t>
                      </a: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Bold"/>
                        </a:rPr>
                        <a:t>Nicholas A. </a:t>
                      </a:r>
                      <a:endParaRPr lang="en-US" sz="1100"/>
                    </a:p>
                    <a:p>
                      <a:pPr algn="ctr">
                        <a:lnSpc>
                          <a:spcPts val="3640"/>
                        </a:lnSpc>
                      </a:pPr>
                      <a:r>
                        <a:rPr lang="en-US" sz="2600">
                          <a:solidFill>
                            <a:srgbClr val="F4F6FC"/>
                          </a:solidFill>
                          <a:latin typeface="Open Sauce Bold"/>
                        </a:rPr>
                        <a:t>Lucas</a:t>
                      </a: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Bold"/>
                        </a:rPr>
                        <a:t>Amanda </a:t>
                      </a:r>
                      <a:endParaRPr lang="en-US" sz="1100"/>
                    </a:p>
                    <a:p>
                      <a:pPr algn="ctr">
                        <a:lnSpc>
                          <a:spcPts val="3640"/>
                        </a:lnSpc>
                      </a:pPr>
                      <a:r>
                        <a:rPr lang="en-US" sz="2600">
                          <a:solidFill>
                            <a:srgbClr val="F4F6FC"/>
                          </a:solidFill>
                          <a:latin typeface="Open Sauce Bold"/>
                        </a:rPr>
                        <a:t>Nadine C.</a:t>
                      </a: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Bold"/>
                        </a:rPr>
                        <a:t>Lintang </a:t>
                      </a:r>
                      <a:endParaRPr lang="en-US" sz="1100"/>
                    </a:p>
                    <a:p>
                      <a:pPr algn="ctr">
                        <a:lnSpc>
                          <a:spcPts val="3640"/>
                        </a:lnSpc>
                      </a:pPr>
                      <a:r>
                        <a:rPr lang="en-US" sz="2600">
                          <a:solidFill>
                            <a:srgbClr val="F4F6FC"/>
                          </a:solidFill>
                          <a:latin typeface="Open Sauce Bold"/>
                        </a:rPr>
                        <a:t>Suminar</a:t>
                      </a: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Bold"/>
                        </a:rPr>
                        <a:t>Syahrizal Bani Khairan</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485775">
                <a:tc>
                  <a:txBody>
                    <a:bodyPr anchor="t" rtlCol="false"/>
                    <a:lstStyle/>
                    <a:p>
                      <a:pPr algn="ctr">
                        <a:lnSpc>
                          <a:spcPts val="3640"/>
                        </a:lnSpc>
                        <a:defRPr/>
                      </a:pPr>
                      <a:r>
                        <a:rPr lang="en-US" sz="2600">
                          <a:solidFill>
                            <a:srgbClr val="EDC753"/>
                          </a:solidFill>
                          <a:latin typeface="Open Sauce Bold"/>
                        </a:rPr>
                        <a:t>19623169</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EDC753"/>
                          </a:solidFill>
                          <a:latin typeface="Open Sauce Bold"/>
                        </a:rPr>
                        <a:t>19623218</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EDC753"/>
                          </a:solidFill>
                          <a:latin typeface="Open Sauce Bold"/>
                        </a:rPr>
                        <a:t>16523204</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EDC753"/>
                          </a:solidFill>
                          <a:latin typeface="Open Sauce Bold"/>
                        </a:rPr>
                        <a:t>16523162</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EDC753"/>
                          </a:solidFill>
                          <a:latin typeface="Open Sauce Bold"/>
                        </a:rPr>
                        <a:t>19623260</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3699730">
                <a:tc>
                  <a:txBody>
                    <a:bodyPr anchor="t" rtlCol="false"/>
                    <a:lstStyle/>
                    <a:p>
                      <a:pPr algn="ctr">
                        <a:lnSpc>
                          <a:spcPts val="3640"/>
                        </a:lnSpc>
                        <a:defRPr/>
                      </a:pPr>
                      <a:r>
                        <a:rPr lang="en-US" sz="2600">
                          <a:solidFill>
                            <a:srgbClr val="F4F6FC"/>
                          </a:solidFill>
                          <a:latin typeface="Open Sauce"/>
                        </a:rPr>
                        <a:t>Pembuatan Dekomposisi dan Program</a:t>
                      </a:r>
                      <a:endParaRPr lang="en-US" sz="1100"/>
                    </a:p>
                    <a:p>
                      <a:pPr algn="ctr">
                        <a:lnSpc>
                          <a:spcPts val="3640"/>
                        </a:lnSpc>
                      </a:pP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a:rPr>
                        <a:t>Pembuatan Dekomposisi, Algoritma, </a:t>
                      </a:r>
                      <a:endParaRPr lang="en-US" sz="1100"/>
                    </a:p>
                    <a:p>
                      <a:pPr algn="ctr">
                        <a:lnSpc>
                          <a:spcPts val="3640"/>
                        </a:lnSpc>
                      </a:pPr>
                      <a:r>
                        <a:rPr lang="en-US" sz="2600">
                          <a:solidFill>
                            <a:srgbClr val="F4F6FC"/>
                          </a:solidFill>
                          <a:latin typeface="Open Sauce"/>
                        </a:rPr>
                        <a:t>Materi Presentasi dan Laporan</a:t>
                      </a:r>
                      <a:r>
                        <a:rPr lang="en-US" sz="2600">
                          <a:solidFill>
                            <a:srgbClr val="F4F6FC"/>
                          </a:solidFill>
                          <a:latin typeface="Open Sauce"/>
                        </a:rPr>
                        <a:t> </a:t>
                      </a: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a:rPr>
                        <a:t>Pembuatan Dekomposisi dan</a:t>
                      </a:r>
                      <a:endParaRPr lang="en-US" sz="1100"/>
                    </a:p>
                    <a:p>
                      <a:pPr algn="ctr">
                        <a:lnSpc>
                          <a:spcPts val="3640"/>
                        </a:lnSpc>
                      </a:pPr>
                      <a:r>
                        <a:rPr lang="en-US" sz="2600">
                          <a:solidFill>
                            <a:srgbClr val="F4F6FC"/>
                          </a:solidFill>
                          <a:latin typeface="Open Sauce"/>
                        </a:rPr>
                        <a:t>Materi Presentasi</a:t>
                      </a:r>
                    </a:p>
                    <a:p>
                      <a:pPr algn="ctr">
                        <a:lnSpc>
                          <a:spcPts val="3640"/>
                        </a:lnSpc>
                      </a:pP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a:rPr>
                        <a:t>Pembuatan Dekomposisi, </a:t>
                      </a:r>
                      <a:endParaRPr lang="en-US" sz="1100"/>
                    </a:p>
                    <a:p>
                      <a:pPr algn="ctr">
                        <a:lnSpc>
                          <a:spcPts val="3640"/>
                        </a:lnSpc>
                      </a:pPr>
                      <a:r>
                        <a:rPr lang="en-US" sz="2600">
                          <a:solidFill>
                            <a:srgbClr val="F4F6FC"/>
                          </a:solidFill>
                          <a:latin typeface="Open Sauce"/>
                        </a:rPr>
                        <a:t>Materi Presentasi,</a:t>
                      </a:r>
                      <a:r>
                        <a:rPr lang="en-US" sz="2600">
                          <a:solidFill>
                            <a:srgbClr val="F4F6FC"/>
                          </a:solidFill>
                          <a:latin typeface="Open Sauce"/>
                        </a:rPr>
                        <a:t> dan Laporan </a:t>
                      </a:r>
                    </a:p>
                    <a:p>
                      <a:pPr algn="ctr">
                        <a:lnSpc>
                          <a:spcPts val="3640"/>
                        </a:lnSpc>
                      </a:pP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ctr">
                        <a:lnSpc>
                          <a:spcPts val="3640"/>
                        </a:lnSpc>
                        <a:defRPr/>
                      </a:pPr>
                      <a:r>
                        <a:rPr lang="en-US" sz="2600">
                          <a:solidFill>
                            <a:srgbClr val="F4F6FC"/>
                          </a:solidFill>
                          <a:latin typeface="Open Sauce"/>
                        </a:rPr>
                        <a:t>Pembuatan Dekomposisi dan Algoritma</a:t>
                      </a:r>
                      <a:r>
                        <a:rPr lang="en-US" sz="2600">
                          <a:solidFill>
                            <a:srgbClr val="F4F6FC"/>
                          </a:solidFill>
                          <a:latin typeface="Open Sauce"/>
                        </a:rPr>
                        <a:t> </a:t>
                      </a:r>
                      <a:endParaRPr lang="en-US" sz="1100"/>
                    </a:p>
                    <a:p>
                      <a:pPr algn="ctr">
                        <a:lnSpc>
                          <a:spcPts val="3640"/>
                        </a:lnSpc>
                      </a:pPr>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1028700" y="2735683"/>
            <a:ext cx="11422238" cy="1021020"/>
            <a:chOff x="0" y="0"/>
            <a:chExt cx="3008326" cy="268911"/>
          </a:xfrm>
        </p:grpSpPr>
        <p:sp>
          <p:nvSpPr>
            <p:cNvPr name="Freeform 4" id="4"/>
            <p:cNvSpPr/>
            <p:nvPr/>
          </p:nvSpPr>
          <p:spPr>
            <a:xfrm flipH="false" flipV="false" rot="0">
              <a:off x="0" y="0"/>
              <a:ext cx="3008326" cy="268911"/>
            </a:xfrm>
            <a:custGeom>
              <a:avLst/>
              <a:gdLst/>
              <a:ahLst/>
              <a:cxnLst/>
              <a:rect r="r" b="b" t="t" l="l"/>
              <a:pathLst>
                <a:path h="268911" w="3008326">
                  <a:moveTo>
                    <a:pt x="34567" y="0"/>
                  </a:moveTo>
                  <a:lnTo>
                    <a:pt x="2973759" y="0"/>
                  </a:lnTo>
                  <a:cubicBezTo>
                    <a:pt x="2982926" y="0"/>
                    <a:pt x="2991719" y="3642"/>
                    <a:pt x="2998201" y="10125"/>
                  </a:cubicBezTo>
                  <a:cubicBezTo>
                    <a:pt x="3004684" y="16607"/>
                    <a:pt x="3008326" y="25400"/>
                    <a:pt x="3008326" y="34567"/>
                  </a:cubicBezTo>
                  <a:lnTo>
                    <a:pt x="3008326" y="234343"/>
                  </a:lnTo>
                  <a:cubicBezTo>
                    <a:pt x="3008326" y="243511"/>
                    <a:pt x="3004684" y="252303"/>
                    <a:pt x="2998201" y="258786"/>
                  </a:cubicBezTo>
                  <a:cubicBezTo>
                    <a:pt x="2991719" y="265269"/>
                    <a:pt x="2982926" y="268911"/>
                    <a:pt x="2973759" y="268911"/>
                  </a:cubicBezTo>
                  <a:lnTo>
                    <a:pt x="34567" y="268911"/>
                  </a:lnTo>
                  <a:cubicBezTo>
                    <a:pt x="25400" y="268911"/>
                    <a:pt x="16607" y="265269"/>
                    <a:pt x="10125" y="258786"/>
                  </a:cubicBezTo>
                  <a:cubicBezTo>
                    <a:pt x="3642" y="252303"/>
                    <a:pt x="0" y="243511"/>
                    <a:pt x="0" y="234343"/>
                  </a:cubicBezTo>
                  <a:lnTo>
                    <a:pt x="0" y="34567"/>
                  </a:lnTo>
                  <a:cubicBezTo>
                    <a:pt x="0" y="25400"/>
                    <a:pt x="3642" y="16607"/>
                    <a:pt x="10125" y="10125"/>
                  </a:cubicBezTo>
                  <a:cubicBezTo>
                    <a:pt x="16607" y="3642"/>
                    <a:pt x="25400" y="0"/>
                    <a:pt x="34567" y="0"/>
                  </a:cubicBezTo>
                  <a:close/>
                </a:path>
              </a:pathLst>
            </a:custGeom>
            <a:solidFill>
              <a:srgbClr val="1F2A7B"/>
            </a:solidFill>
          </p:spPr>
        </p:sp>
        <p:sp>
          <p:nvSpPr>
            <p:cNvPr name="TextBox 5" id="5"/>
            <p:cNvSpPr txBox="true"/>
            <p:nvPr/>
          </p:nvSpPr>
          <p:spPr>
            <a:xfrm>
              <a:off x="0" y="-28575"/>
              <a:ext cx="3008326" cy="297486"/>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028700" y="1028700"/>
            <a:ext cx="14290398" cy="1143000"/>
          </a:xfrm>
          <a:prstGeom prst="rect">
            <a:avLst/>
          </a:prstGeom>
        </p:spPr>
        <p:txBody>
          <a:bodyPr anchor="t" rtlCol="false" tIns="0" lIns="0" bIns="0" rIns="0">
            <a:spAutoFit/>
          </a:bodyPr>
          <a:lstStyle/>
          <a:p>
            <a:pPr>
              <a:lnSpc>
                <a:spcPts val="9000"/>
              </a:lnSpc>
            </a:pPr>
            <a:r>
              <a:rPr lang="en-US" sz="7500">
                <a:solidFill>
                  <a:srgbClr val="EDC753"/>
                </a:solidFill>
                <a:latin typeface="Open Sauce Heavy"/>
              </a:rPr>
              <a:t>Kesimpulan</a:t>
            </a:r>
          </a:p>
        </p:txBody>
      </p:sp>
      <p:sp>
        <p:nvSpPr>
          <p:cNvPr name="TextBox 7" id="7"/>
          <p:cNvSpPr txBox="true"/>
          <p:nvPr/>
        </p:nvSpPr>
        <p:spPr>
          <a:xfrm rot="0">
            <a:off x="1136311" y="2947078"/>
            <a:ext cx="11047260"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4F6FC"/>
                </a:solidFill>
                <a:latin typeface="Open Sauce Bold"/>
              </a:rPr>
              <a:t>Pemahaman berpikir komputasi menggunakan python</a:t>
            </a:r>
          </a:p>
        </p:txBody>
      </p:sp>
      <p:grpSp>
        <p:nvGrpSpPr>
          <p:cNvPr name="Group 8" id="8"/>
          <p:cNvGrpSpPr/>
          <p:nvPr/>
        </p:nvGrpSpPr>
        <p:grpSpPr>
          <a:xfrm rot="0">
            <a:off x="7119104" y="4461553"/>
            <a:ext cx="10151458" cy="1021020"/>
            <a:chOff x="0" y="0"/>
            <a:chExt cx="2673635" cy="268911"/>
          </a:xfrm>
        </p:grpSpPr>
        <p:sp>
          <p:nvSpPr>
            <p:cNvPr name="Freeform 9" id="9"/>
            <p:cNvSpPr/>
            <p:nvPr/>
          </p:nvSpPr>
          <p:spPr>
            <a:xfrm flipH="false" flipV="false" rot="0">
              <a:off x="0" y="0"/>
              <a:ext cx="2673635" cy="268911"/>
            </a:xfrm>
            <a:custGeom>
              <a:avLst/>
              <a:gdLst/>
              <a:ahLst/>
              <a:cxnLst/>
              <a:rect r="r" b="b" t="t" l="l"/>
              <a:pathLst>
                <a:path h="268911" w="2673635">
                  <a:moveTo>
                    <a:pt x="38895" y="0"/>
                  </a:moveTo>
                  <a:lnTo>
                    <a:pt x="2634740" y="0"/>
                  </a:lnTo>
                  <a:cubicBezTo>
                    <a:pt x="2656221" y="0"/>
                    <a:pt x="2673635" y="17414"/>
                    <a:pt x="2673635" y="38895"/>
                  </a:cubicBezTo>
                  <a:lnTo>
                    <a:pt x="2673635" y="230016"/>
                  </a:lnTo>
                  <a:cubicBezTo>
                    <a:pt x="2673635" y="251497"/>
                    <a:pt x="2656221" y="268911"/>
                    <a:pt x="2634740" y="268911"/>
                  </a:cubicBezTo>
                  <a:lnTo>
                    <a:pt x="38895" y="268911"/>
                  </a:lnTo>
                  <a:cubicBezTo>
                    <a:pt x="17414" y="268911"/>
                    <a:pt x="0" y="251497"/>
                    <a:pt x="0" y="230016"/>
                  </a:cubicBezTo>
                  <a:lnTo>
                    <a:pt x="0" y="38895"/>
                  </a:lnTo>
                  <a:cubicBezTo>
                    <a:pt x="0" y="17414"/>
                    <a:pt x="17414" y="0"/>
                    <a:pt x="38895" y="0"/>
                  </a:cubicBezTo>
                  <a:close/>
                </a:path>
              </a:pathLst>
            </a:custGeom>
            <a:solidFill>
              <a:srgbClr val="1F2A7B"/>
            </a:solidFill>
          </p:spPr>
        </p:sp>
        <p:sp>
          <p:nvSpPr>
            <p:cNvPr name="TextBox 10" id="10"/>
            <p:cNvSpPr txBox="true"/>
            <p:nvPr/>
          </p:nvSpPr>
          <p:spPr>
            <a:xfrm>
              <a:off x="0" y="-28575"/>
              <a:ext cx="2673635" cy="297486"/>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7378884" y="4676788"/>
            <a:ext cx="9654423" cy="52387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4F6FC"/>
                </a:solidFill>
                <a:latin typeface="Open Sauce Bold"/>
              </a:rPr>
              <a:t>Analisis dan penyelesaian suatu permasalahan</a:t>
            </a:r>
          </a:p>
        </p:txBody>
      </p:sp>
      <p:grpSp>
        <p:nvGrpSpPr>
          <p:cNvPr name="Group 12" id="12"/>
          <p:cNvGrpSpPr/>
          <p:nvPr/>
        </p:nvGrpSpPr>
        <p:grpSpPr>
          <a:xfrm rot="0">
            <a:off x="1028700" y="6187423"/>
            <a:ext cx="8115300" cy="1021020"/>
            <a:chOff x="0" y="0"/>
            <a:chExt cx="2137363" cy="268911"/>
          </a:xfrm>
        </p:grpSpPr>
        <p:sp>
          <p:nvSpPr>
            <p:cNvPr name="Freeform 13" id="13"/>
            <p:cNvSpPr/>
            <p:nvPr/>
          </p:nvSpPr>
          <p:spPr>
            <a:xfrm flipH="false" flipV="false" rot="0">
              <a:off x="0" y="0"/>
              <a:ext cx="2137363" cy="268911"/>
            </a:xfrm>
            <a:custGeom>
              <a:avLst/>
              <a:gdLst/>
              <a:ahLst/>
              <a:cxnLst/>
              <a:rect r="r" b="b" t="t" l="l"/>
              <a:pathLst>
                <a:path h="268911" w="2137363">
                  <a:moveTo>
                    <a:pt x="48654" y="0"/>
                  </a:moveTo>
                  <a:lnTo>
                    <a:pt x="2088710" y="0"/>
                  </a:lnTo>
                  <a:cubicBezTo>
                    <a:pt x="2115580" y="0"/>
                    <a:pt x="2137363" y="21783"/>
                    <a:pt x="2137363" y="48654"/>
                  </a:cubicBezTo>
                  <a:lnTo>
                    <a:pt x="2137363" y="220257"/>
                  </a:lnTo>
                  <a:cubicBezTo>
                    <a:pt x="2137363" y="247128"/>
                    <a:pt x="2115580" y="268911"/>
                    <a:pt x="2088710" y="268911"/>
                  </a:cubicBezTo>
                  <a:lnTo>
                    <a:pt x="48654" y="268911"/>
                  </a:lnTo>
                  <a:cubicBezTo>
                    <a:pt x="21783" y="268911"/>
                    <a:pt x="0" y="247128"/>
                    <a:pt x="0" y="220257"/>
                  </a:cubicBezTo>
                  <a:lnTo>
                    <a:pt x="0" y="48654"/>
                  </a:lnTo>
                  <a:cubicBezTo>
                    <a:pt x="0" y="21783"/>
                    <a:pt x="21783" y="0"/>
                    <a:pt x="48654" y="0"/>
                  </a:cubicBezTo>
                  <a:close/>
                </a:path>
              </a:pathLst>
            </a:custGeom>
            <a:solidFill>
              <a:srgbClr val="1F2A7B"/>
            </a:solidFill>
          </p:spPr>
        </p:sp>
        <p:sp>
          <p:nvSpPr>
            <p:cNvPr name="TextBox 14" id="14"/>
            <p:cNvSpPr txBox="true"/>
            <p:nvPr/>
          </p:nvSpPr>
          <p:spPr>
            <a:xfrm>
              <a:off x="0" y="-28575"/>
              <a:ext cx="2137363" cy="297486"/>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1288479" y="6402658"/>
            <a:ext cx="10906354" cy="5238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4F6FC"/>
                </a:solidFill>
                <a:latin typeface="Open Sauce Bold"/>
              </a:rPr>
              <a:t>Simulasi sistem parkir apartemen</a:t>
            </a:r>
          </a:p>
        </p:txBody>
      </p:sp>
      <p:grpSp>
        <p:nvGrpSpPr>
          <p:cNvPr name="Group 16" id="16"/>
          <p:cNvGrpSpPr/>
          <p:nvPr/>
        </p:nvGrpSpPr>
        <p:grpSpPr>
          <a:xfrm rot="0">
            <a:off x="7375209" y="7770419"/>
            <a:ext cx="5075729" cy="1021020"/>
            <a:chOff x="0" y="0"/>
            <a:chExt cx="1336817" cy="268911"/>
          </a:xfrm>
        </p:grpSpPr>
        <p:sp>
          <p:nvSpPr>
            <p:cNvPr name="Freeform 17" id="17"/>
            <p:cNvSpPr/>
            <p:nvPr/>
          </p:nvSpPr>
          <p:spPr>
            <a:xfrm flipH="false" flipV="false" rot="0">
              <a:off x="0" y="0"/>
              <a:ext cx="1336818" cy="268911"/>
            </a:xfrm>
            <a:custGeom>
              <a:avLst/>
              <a:gdLst/>
              <a:ahLst/>
              <a:cxnLst/>
              <a:rect r="r" b="b" t="t" l="l"/>
              <a:pathLst>
                <a:path h="268911" w="1336818">
                  <a:moveTo>
                    <a:pt x="77789" y="0"/>
                  </a:moveTo>
                  <a:lnTo>
                    <a:pt x="1259028" y="0"/>
                  </a:lnTo>
                  <a:cubicBezTo>
                    <a:pt x="1279659" y="0"/>
                    <a:pt x="1299445" y="8196"/>
                    <a:pt x="1314034" y="22784"/>
                  </a:cubicBezTo>
                  <a:cubicBezTo>
                    <a:pt x="1328622" y="37372"/>
                    <a:pt x="1336818" y="57158"/>
                    <a:pt x="1336818" y="77789"/>
                  </a:cubicBezTo>
                  <a:lnTo>
                    <a:pt x="1336818" y="191121"/>
                  </a:lnTo>
                  <a:cubicBezTo>
                    <a:pt x="1336818" y="211752"/>
                    <a:pt x="1328622" y="231538"/>
                    <a:pt x="1314034" y="246127"/>
                  </a:cubicBezTo>
                  <a:cubicBezTo>
                    <a:pt x="1299445" y="260715"/>
                    <a:pt x="1279659" y="268911"/>
                    <a:pt x="1259028" y="268911"/>
                  </a:cubicBezTo>
                  <a:lnTo>
                    <a:pt x="77789" y="268911"/>
                  </a:lnTo>
                  <a:cubicBezTo>
                    <a:pt x="57158" y="268911"/>
                    <a:pt x="37372" y="260715"/>
                    <a:pt x="22784" y="246127"/>
                  </a:cubicBezTo>
                  <a:cubicBezTo>
                    <a:pt x="8196" y="231538"/>
                    <a:pt x="0" y="211752"/>
                    <a:pt x="0" y="191121"/>
                  </a:cubicBezTo>
                  <a:lnTo>
                    <a:pt x="0" y="77789"/>
                  </a:lnTo>
                  <a:cubicBezTo>
                    <a:pt x="0" y="57158"/>
                    <a:pt x="8196" y="37372"/>
                    <a:pt x="22784" y="22784"/>
                  </a:cubicBezTo>
                  <a:cubicBezTo>
                    <a:pt x="37372" y="8196"/>
                    <a:pt x="57158" y="0"/>
                    <a:pt x="77789" y="0"/>
                  </a:cubicBezTo>
                  <a:close/>
                </a:path>
              </a:pathLst>
            </a:custGeom>
            <a:solidFill>
              <a:srgbClr val="1F2A7B"/>
            </a:solidFill>
          </p:spPr>
        </p:sp>
        <p:sp>
          <p:nvSpPr>
            <p:cNvPr name="TextBox 18" id="18"/>
            <p:cNvSpPr txBox="true"/>
            <p:nvPr/>
          </p:nvSpPr>
          <p:spPr>
            <a:xfrm>
              <a:off x="0" y="-28575"/>
              <a:ext cx="1336817" cy="297486"/>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7634989" y="7985654"/>
            <a:ext cx="4350016" cy="523799"/>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4F6FC"/>
                </a:solidFill>
                <a:latin typeface="Open Sauce Bold"/>
              </a:rPr>
              <a:t>Pemrosesan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0" y="-2064316"/>
            <a:ext cx="18288000" cy="13536641"/>
          </a:xfrm>
          <a:custGeom>
            <a:avLst/>
            <a:gdLst/>
            <a:ahLst/>
            <a:cxnLst/>
            <a:rect r="r" b="b" t="t" l="l"/>
            <a:pathLst>
              <a:path h="13536641" w="18288000">
                <a:moveTo>
                  <a:pt x="0" y="0"/>
                </a:moveTo>
                <a:lnTo>
                  <a:pt x="18288000" y="0"/>
                </a:lnTo>
                <a:lnTo>
                  <a:pt x="18288000" y="13536641"/>
                </a:lnTo>
                <a:lnTo>
                  <a:pt x="0" y="13536641"/>
                </a:lnTo>
                <a:lnTo>
                  <a:pt x="0" y="0"/>
                </a:lnTo>
                <a:close/>
              </a:path>
            </a:pathLst>
          </a:custGeom>
          <a:blipFill>
            <a:blip r:embed="rId2">
              <a:alphaModFix amt="6000"/>
            </a:blip>
            <a:stretch>
              <a:fillRect l="0" t="-662" r="0" b="-662"/>
            </a:stretch>
          </a:blipFill>
        </p:spPr>
      </p:sp>
      <p:sp>
        <p:nvSpPr>
          <p:cNvPr name="AutoShape 3" id="3"/>
          <p:cNvSpPr/>
          <p:nvPr/>
        </p:nvSpPr>
        <p:spPr>
          <a:xfrm flipV="true">
            <a:off x="5850114" y="0"/>
            <a:ext cx="0" cy="11067109"/>
          </a:xfrm>
          <a:prstGeom prst="line">
            <a:avLst/>
          </a:prstGeom>
          <a:ln cap="rnd" w="19050">
            <a:solidFill>
              <a:srgbClr val="5CB6F9">
                <a:alpha val="29804"/>
              </a:srgbClr>
            </a:solidFill>
            <a:prstDash val="solid"/>
            <a:headEnd type="none" len="sm" w="sm"/>
            <a:tailEnd type="none" len="sm" w="sm"/>
          </a:ln>
        </p:spPr>
      </p:sp>
      <p:graphicFrame>
        <p:nvGraphicFramePr>
          <p:cNvPr name="Table 4" id="4"/>
          <p:cNvGraphicFramePr>
            <a:graphicFrameLocks noGrp="true"/>
          </p:cNvGraphicFramePr>
          <p:nvPr/>
        </p:nvGraphicFramePr>
        <p:xfrm>
          <a:off x="6183489" y="3118613"/>
          <a:ext cx="11461763" cy="5121588"/>
        </p:xfrm>
        <a:graphic>
          <a:graphicData uri="http://schemas.openxmlformats.org/drawingml/2006/table">
            <a:tbl>
              <a:tblPr/>
              <a:tblGrid>
                <a:gridCol w="975476"/>
                <a:gridCol w="10486287"/>
              </a:tblGrid>
              <a:tr h="834925">
                <a:tc>
                  <a:txBody>
                    <a:bodyPr anchor="t" rtlCol="false"/>
                    <a:lstStyle/>
                    <a:p>
                      <a:pPr algn="ctr">
                        <a:lnSpc>
                          <a:spcPts val="3640"/>
                        </a:lnSpc>
                        <a:defRPr/>
                      </a:pPr>
                      <a:r>
                        <a:rPr lang="en-US" sz="2600">
                          <a:solidFill>
                            <a:srgbClr val="F4F6FC"/>
                          </a:solidFill>
                          <a:latin typeface="Open Sauce Bold"/>
                        </a:rPr>
                        <a:t>01</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just">
                        <a:lnSpc>
                          <a:spcPts val="3640"/>
                        </a:lnSpc>
                        <a:defRPr/>
                      </a:pPr>
                      <a:r>
                        <a:rPr lang="en-US" sz="2600">
                          <a:solidFill>
                            <a:srgbClr val="F4F6FC"/>
                          </a:solidFill>
                          <a:latin typeface="Open Sauce"/>
                        </a:rPr>
                        <a:t>Memahami konsep dasar komputasi</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1113461">
                <a:tc>
                  <a:txBody>
                    <a:bodyPr anchor="t" rtlCol="false"/>
                    <a:lstStyle/>
                    <a:p>
                      <a:pPr algn="ctr">
                        <a:lnSpc>
                          <a:spcPts val="3640"/>
                        </a:lnSpc>
                        <a:defRPr/>
                      </a:pPr>
                      <a:r>
                        <a:rPr lang="en-US" sz="2600">
                          <a:solidFill>
                            <a:srgbClr val="F4F6FC"/>
                          </a:solidFill>
                          <a:latin typeface="Open Sauce Bold"/>
                        </a:rPr>
                        <a:t>02</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just">
                        <a:lnSpc>
                          <a:spcPts val="3640"/>
                        </a:lnSpc>
                        <a:defRPr/>
                      </a:pPr>
                      <a:r>
                        <a:rPr lang="en-US" sz="2600">
                          <a:solidFill>
                            <a:srgbClr val="F4F6FC"/>
                          </a:solidFill>
                          <a:latin typeface="Open Sauce"/>
                        </a:rPr>
                        <a:t>Mengembangkan keterampilan dan pengaplikasian pemrograman</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1049676">
                <a:tc>
                  <a:txBody>
                    <a:bodyPr anchor="t" rtlCol="false"/>
                    <a:lstStyle/>
                    <a:p>
                      <a:pPr algn="ctr">
                        <a:lnSpc>
                          <a:spcPts val="3640"/>
                        </a:lnSpc>
                        <a:defRPr/>
                      </a:pPr>
                      <a:r>
                        <a:rPr lang="en-US" sz="2600">
                          <a:solidFill>
                            <a:srgbClr val="F4F6FC"/>
                          </a:solidFill>
                          <a:latin typeface="Open Sauce Bold"/>
                        </a:rPr>
                        <a:t>03</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just">
                        <a:lnSpc>
                          <a:spcPts val="3640"/>
                        </a:lnSpc>
                        <a:defRPr/>
                      </a:pPr>
                      <a:r>
                        <a:rPr lang="en-US" sz="2600">
                          <a:solidFill>
                            <a:srgbClr val="F4F6FC"/>
                          </a:solidFill>
                          <a:latin typeface="Open Sauce"/>
                        </a:rPr>
                        <a:t>Melatih kolaborasi tim dan manajemen proyek</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1049676">
                <a:tc>
                  <a:txBody>
                    <a:bodyPr anchor="t" rtlCol="false"/>
                    <a:lstStyle/>
                    <a:p>
                      <a:pPr algn="ctr">
                        <a:lnSpc>
                          <a:spcPts val="3640"/>
                        </a:lnSpc>
                        <a:defRPr/>
                      </a:pPr>
                      <a:r>
                        <a:rPr lang="en-US" sz="2600">
                          <a:solidFill>
                            <a:srgbClr val="F4F6FC"/>
                          </a:solidFill>
                          <a:latin typeface="Open Sauce Bold"/>
                        </a:rPr>
                        <a:t>04</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just">
                        <a:lnSpc>
                          <a:spcPts val="3640"/>
                        </a:lnSpc>
                        <a:defRPr/>
                      </a:pPr>
                      <a:r>
                        <a:rPr lang="en-US" sz="2600">
                          <a:solidFill>
                            <a:srgbClr val="F4F6FC"/>
                          </a:solidFill>
                          <a:latin typeface="Open Sauce"/>
                        </a:rPr>
                        <a:t>Meningkatkan kreativitas dan inovasi</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r h="1073851">
                <a:tc>
                  <a:txBody>
                    <a:bodyPr anchor="t" rtlCol="false"/>
                    <a:lstStyle/>
                    <a:p>
                      <a:pPr algn="ctr">
                        <a:lnSpc>
                          <a:spcPts val="3640"/>
                        </a:lnSpc>
                        <a:defRPr/>
                      </a:pPr>
                      <a:r>
                        <a:rPr lang="en-US" sz="2600">
                          <a:solidFill>
                            <a:srgbClr val="F4F6FC"/>
                          </a:solidFill>
                          <a:latin typeface="Open Sauce Bold"/>
                        </a:rPr>
                        <a:t>05</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c>
                  <a:txBody>
                    <a:bodyPr anchor="t" rtlCol="false"/>
                    <a:lstStyle/>
                    <a:p>
                      <a:pPr algn="just">
                        <a:lnSpc>
                          <a:spcPts val="3640"/>
                        </a:lnSpc>
                        <a:defRPr/>
                      </a:pPr>
                      <a:r>
                        <a:rPr lang="en-US" sz="2600">
                          <a:solidFill>
                            <a:srgbClr val="F4F6FC"/>
                          </a:solidFill>
                          <a:latin typeface="Open Sauce"/>
                        </a:rPr>
                        <a:t>Mengingkatkan kemampuan analisis dan penalaran</a:t>
                      </a:r>
                      <a:endParaRPr lang="en-US" sz="1100"/>
                    </a:p>
                  </a:txBody>
                  <a:tcPr marL="0" marR="0" marT="0" marB="0" anchor="ctr">
                    <a:lnL cmpd="sng" algn="ctr" cap="flat" w="0">
                      <a:solidFill>
                        <a:srgbClr val="050A30"/>
                      </a:solidFill>
                      <a:prstDash val="solid"/>
                      <a:round/>
                      <a:headEnd type="none" w="med" len="med"/>
                      <a:tailEnd type="none" w="med" len="med"/>
                    </a:lnL>
                    <a:lnR cmpd="sng" algn="ctr" cap="flat" w="0">
                      <a:solidFill>
                        <a:srgbClr val="050A30"/>
                      </a:solidFill>
                      <a:prstDash val="solid"/>
                      <a:round/>
                      <a:headEnd type="none" w="med" len="med"/>
                      <a:tailEnd type="none" w="med" len="med"/>
                    </a:lnR>
                    <a:lnT cmpd="sng" algn="ctr" cap="flat" w="0">
                      <a:solidFill>
                        <a:srgbClr val="050A30"/>
                      </a:solidFill>
                      <a:prstDash val="solid"/>
                      <a:round/>
                      <a:headEnd type="none" w="med" len="med"/>
                      <a:tailEnd type="none" w="med" len="med"/>
                    </a:lnT>
                    <a:lnB cmpd="sng" algn="ctr" cap="flat" w="0">
                      <a:solidFill>
                        <a:srgbClr val="050A30"/>
                      </a:solidFill>
                      <a:prstDash val="solid"/>
                      <a:round/>
                      <a:headEnd type="none" w="med" len="med"/>
                      <a:tailEnd type="none" w="med" len="med"/>
                    </a:lnB>
                  </a:tcPr>
                </a:tc>
              </a:tr>
            </a:tbl>
          </a:graphicData>
        </a:graphic>
      </p:graphicFrame>
      <p:sp>
        <p:nvSpPr>
          <p:cNvPr name="TextBox 5" id="5"/>
          <p:cNvSpPr txBox="true"/>
          <p:nvPr/>
        </p:nvSpPr>
        <p:spPr>
          <a:xfrm rot="0">
            <a:off x="1168280" y="4112895"/>
            <a:ext cx="4349823" cy="1985010"/>
          </a:xfrm>
          <a:prstGeom prst="rect">
            <a:avLst/>
          </a:prstGeom>
        </p:spPr>
        <p:txBody>
          <a:bodyPr anchor="t" rtlCol="false" tIns="0" lIns="0" bIns="0" rIns="0">
            <a:spAutoFit/>
          </a:bodyPr>
          <a:lstStyle/>
          <a:p>
            <a:pPr>
              <a:lnSpc>
                <a:spcPts val="7920"/>
              </a:lnSpc>
            </a:pPr>
            <a:r>
              <a:rPr lang="en-US" sz="6000">
                <a:solidFill>
                  <a:srgbClr val="EDC753"/>
                </a:solidFill>
                <a:latin typeface="Open Sauce Heavy"/>
              </a:rPr>
              <a:t>Lesson</a:t>
            </a:r>
          </a:p>
          <a:p>
            <a:pPr>
              <a:lnSpc>
                <a:spcPts val="7920"/>
              </a:lnSpc>
            </a:pPr>
            <a:r>
              <a:rPr lang="en-US" sz="6000">
                <a:solidFill>
                  <a:srgbClr val="EDC753"/>
                </a:solidFill>
                <a:latin typeface="Open Sauce Heavy"/>
              </a:rPr>
              <a:t>Learned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463518"/>
          </a:xfrm>
          <a:custGeom>
            <a:avLst/>
            <a:gdLst/>
            <a:ahLst/>
            <a:cxnLst/>
            <a:rect r="r" b="b" t="t" l="l"/>
            <a:pathLst>
              <a:path h="5463518" w="18288000">
                <a:moveTo>
                  <a:pt x="0" y="0"/>
                </a:moveTo>
                <a:lnTo>
                  <a:pt x="18288000" y="0"/>
                </a:lnTo>
                <a:lnTo>
                  <a:pt x="18288000" y="5463518"/>
                </a:lnTo>
                <a:lnTo>
                  <a:pt x="0" y="5463518"/>
                </a:lnTo>
                <a:lnTo>
                  <a:pt x="0" y="0"/>
                </a:lnTo>
                <a:close/>
              </a:path>
            </a:pathLst>
          </a:custGeom>
          <a:blipFill>
            <a:blip r:embed="rId2">
              <a:alphaModFix amt="75000"/>
            </a:blip>
            <a:stretch>
              <a:fillRect l="0" t="-31380" r="0" b="-119666"/>
            </a:stretch>
          </a:blipFill>
        </p:spPr>
      </p:sp>
      <p:sp>
        <p:nvSpPr>
          <p:cNvPr name="TextBox 3" id="3"/>
          <p:cNvSpPr txBox="true"/>
          <p:nvPr/>
        </p:nvSpPr>
        <p:spPr>
          <a:xfrm rot="0">
            <a:off x="1525184" y="6874450"/>
            <a:ext cx="8881704" cy="1514456"/>
          </a:xfrm>
          <a:prstGeom prst="rect">
            <a:avLst/>
          </a:prstGeom>
        </p:spPr>
        <p:txBody>
          <a:bodyPr anchor="t" rtlCol="false" tIns="0" lIns="0" bIns="0" rIns="0">
            <a:spAutoFit/>
          </a:bodyPr>
          <a:lstStyle/>
          <a:p>
            <a:pPr>
              <a:lnSpc>
                <a:spcPts val="11999"/>
              </a:lnSpc>
            </a:pPr>
            <a:r>
              <a:rPr lang="en-US" sz="9999">
                <a:solidFill>
                  <a:srgbClr val="F4F6FC"/>
                </a:solidFill>
                <a:latin typeface="Open Sauce Bold"/>
              </a:rPr>
              <a:t>Terima 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2161997" y="0"/>
            <a:ext cx="6858000" cy="10461339"/>
          </a:xfrm>
          <a:custGeom>
            <a:avLst/>
            <a:gdLst/>
            <a:ahLst/>
            <a:cxnLst/>
            <a:rect r="r" b="b" t="t" l="l"/>
            <a:pathLst>
              <a:path h="10461339" w="6858000">
                <a:moveTo>
                  <a:pt x="0" y="0"/>
                </a:moveTo>
                <a:lnTo>
                  <a:pt x="6858000" y="0"/>
                </a:lnTo>
                <a:lnTo>
                  <a:pt x="6858000" y="10461339"/>
                </a:lnTo>
                <a:lnTo>
                  <a:pt x="0" y="10461339"/>
                </a:lnTo>
                <a:lnTo>
                  <a:pt x="0" y="0"/>
                </a:lnTo>
                <a:close/>
              </a:path>
            </a:pathLst>
          </a:custGeom>
          <a:blipFill>
            <a:blip r:embed="rId2"/>
            <a:stretch>
              <a:fillRect l="-128956" t="0" r="0" b="0"/>
            </a:stretch>
          </a:blipFill>
        </p:spPr>
      </p:sp>
      <p:sp>
        <p:nvSpPr>
          <p:cNvPr name="TextBox 3" id="3"/>
          <p:cNvSpPr txBox="true"/>
          <p:nvPr/>
        </p:nvSpPr>
        <p:spPr>
          <a:xfrm rot="0">
            <a:off x="1028700" y="1038225"/>
            <a:ext cx="8629691" cy="1085850"/>
          </a:xfrm>
          <a:prstGeom prst="rect">
            <a:avLst/>
          </a:prstGeom>
        </p:spPr>
        <p:txBody>
          <a:bodyPr anchor="t" rtlCol="false" tIns="0" lIns="0" bIns="0" rIns="0">
            <a:spAutoFit/>
          </a:bodyPr>
          <a:lstStyle/>
          <a:p>
            <a:pPr>
              <a:lnSpc>
                <a:spcPts val="8640"/>
              </a:lnSpc>
            </a:pPr>
            <a:r>
              <a:rPr lang="en-US" sz="7200">
                <a:solidFill>
                  <a:srgbClr val="EDC753"/>
                </a:solidFill>
                <a:latin typeface="Open Sauce Heavy"/>
              </a:rPr>
              <a:t>LATAR BELAKANG</a:t>
            </a:r>
          </a:p>
        </p:txBody>
      </p:sp>
      <p:sp>
        <p:nvSpPr>
          <p:cNvPr name="TextBox 4" id="4"/>
          <p:cNvSpPr txBox="true"/>
          <p:nvPr/>
        </p:nvSpPr>
        <p:spPr>
          <a:xfrm rot="0">
            <a:off x="1028700" y="2827020"/>
            <a:ext cx="10061860" cy="4556760"/>
          </a:xfrm>
          <a:prstGeom prst="rect">
            <a:avLst/>
          </a:prstGeom>
        </p:spPr>
        <p:txBody>
          <a:bodyPr anchor="t" rtlCol="false" tIns="0" lIns="0" bIns="0" rIns="0">
            <a:spAutoFit/>
          </a:bodyPr>
          <a:lstStyle/>
          <a:p>
            <a:pPr algn="just">
              <a:lnSpc>
                <a:spcPts val="3600"/>
              </a:lnSpc>
            </a:pPr>
            <a:r>
              <a:rPr lang="en-US" sz="2400">
                <a:solidFill>
                  <a:srgbClr val="F4F6FC"/>
                </a:solidFill>
                <a:latin typeface="Open Sauce"/>
              </a:rPr>
              <a:t>Pembuatan program manajemen parkir dilakukan untuk mengoptimalkan ruang parkir, meningkatkan keamanan, dan memberikan akses yang lebih mudah kepada penghuni. Dengan sistem otomatis, pengelola dapat mengelola tempat parkir, memfasilitasi pembayaran, dan menganalisis data untuk meningkatkan layanan, sehingga menciptakan lingkungan apartemen yang lebih efisien dan nyaman bagi semua penghuni.</a:t>
            </a:r>
          </a:p>
          <a:p>
            <a:pPr algn="just">
              <a:lnSpc>
                <a:spcPts val="3600"/>
              </a:lnSpc>
            </a:pPr>
          </a:p>
          <a:p>
            <a:pPr algn="just">
              <a:lnSpc>
                <a:spcPts val="3600"/>
              </a:lnSpc>
            </a:pPr>
            <a:r>
              <a:rPr lang="en-US" sz="2400">
                <a:solidFill>
                  <a:srgbClr val="F4F6FC"/>
                </a:solidFill>
                <a:latin typeface="Open Sauce"/>
              </a:rPr>
              <a:t>Oleh karena itu, kami menciptakan program manajemen parkir apartemen sederhana dengan menggunakan Python.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2264471" y="3790160"/>
            <a:ext cx="6198840" cy="4999902"/>
          </a:xfrm>
          <a:custGeom>
            <a:avLst/>
            <a:gdLst/>
            <a:ahLst/>
            <a:cxnLst/>
            <a:rect r="r" b="b" t="t" l="l"/>
            <a:pathLst>
              <a:path h="4999902" w="6198840">
                <a:moveTo>
                  <a:pt x="0" y="0"/>
                </a:moveTo>
                <a:lnTo>
                  <a:pt x="6198840" y="0"/>
                </a:lnTo>
                <a:lnTo>
                  <a:pt x="6198840" y="4999902"/>
                </a:lnTo>
                <a:lnTo>
                  <a:pt x="0" y="4999902"/>
                </a:lnTo>
                <a:lnTo>
                  <a:pt x="0" y="0"/>
                </a:lnTo>
                <a:close/>
              </a:path>
            </a:pathLst>
          </a:custGeom>
          <a:blipFill>
            <a:blip r:embed="rId2"/>
            <a:stretch>
              <a:fillRect l="-32137" t="0" r="0" b="-63823"/>
            </a:stretch>
          </a:blipFill>
        </p:spPr>
      </p:sp>
      <p:sp>
        <p:nvSpPr>
          <p:cNvPr name="TextBox 3" id="3"/>
          <p:cNvSpPr txBox="true"/>
          <p:nvPr/>
        </p:nvSpPr>
        <p:spPr>
          <a:xfrm rot="0">
            <a:off x="5086350" y="1028653"/>
            <a:ext cx="8115300" cy="1143000"/>
          </a:xfrm>
          <a:prstGeom prst="rect">
            <a:avLst/>
          </a:prstGeom>
        </p:spPr>
        <p:txBody>
          <a:bodyPr anchor="t" rtlCol="false" tIns="0" lIns="0" bIns="0" rIns="0">
            <a:spAutoFit/>
          </a:bodyPr>
          <a:lstStyle/>
          <a:p>
            <a:pPr algn="ctr">
              <a:lnSpc>
                <a:spcPts val="9000"/>
              </a:lnSpc>
            </a:pPr>
            <a:r>
              <a:rPr lang="en-US" sz="7500">
                <a:solidFill>
                  <a:srgbClr val="EDC753"/>
                </a:solidFill>
                <a:latin typeface="Open Sauce Heavy"/>
              </a:rPr>
              <a:t>SISTEM PARKIR</a:t>
            </a:r>
          </a:p>
        </p:txBody>
      </p:sp>
      <p:sp>
        <p:nvSpPr>
          <p:cNvPr name="TextBox 4" id="4"/>
          <p:cNvSpPr txBox="true"/>
          <p:nvPr/>
        </p:nvSpPr>
        <p:spPr>
          <a:xfrm rot="0">
            <a:off x="2904021" y="2523683"/>
            <a:ext cx="12479957" cy="914400"/>
          </a:xfrm>
          <a:prstGeom prst="rect">
            <a:avLst/>
          </a:prstGeom>
        </p:spPr>
        <p:txBody>
          <a:bodyPr anchor="t" rtlCol="false" tIns="0" lIns="0" bIns="0" rIns="0">
            <a:spAutoFit/>
          </a:bodyPr>
          <a:lstStyle/>
          <a:p>
            <a:pPr algn="ctr">
              <a:lnSpc>
                <a:spcPts val="3644"/>
              </a:lnSpc>
            </a:pPr>
            <a:r>
              <a:rPr lang="en-US" sz="3037">
                <a:solidFill>
                  <a:srgbClr val="F4F6FC"/>
                </a:solidFill>
                <a:latin typeface="Open Sauce"/>
              </a:rPr>
              <a:t>Sistem parkir adalah suatu sistem yang dirancang untuk mengatur dan mengelola parkir kendaraan di suatu area tertentu. </a:t>
            </a:r>
          </a:p>
        </p:txBody>
      </p:sp>
      <p:sp>
        <p:nvSpPr>
          <p:cNvPr name="TextBox 5" id="5"/>
          <p:cNvSpPr txBox="true"/>
          <p:nvPr/>
        </p:nvSpPr>
        <p:spPr>
          <a:xfrm rot="0">
            <a:off x="8463311" y="5366186"/>
            <a:ext cx="6920667" cy="1838325"/>
          </a:xfrm>
          <a:prstGeom prst="rect">
            <a:avLst/>
          </a:prstGeom>
        </p:spPr>
        <p:txBody>
          <a:bodyPr anchor="t" rtlCol="false" tIns="0" lIns="0" bIns="0" rIns="0">
            <a:spAutoFit/>
          </a:bodyPr>
          <a:lstStyle/>
          <a:p>
            <a:pPr algn="just">
              <a:lnSpc>
                <a:spcPts val="3600"/>
              </a:lnSpc>
            </a:pPr>
            <a:r>
              <a:rPr lang="en-US" sz="3000">
                <a:solidFill>
                  <a:srgbClr val="F4F6FC"/>
                </a:solidFill>
                <a:latin typeface="Open Sauce Bold"/>
              </a:rPr>
              <a:t>Tujuan utama dari sistem parkir adalah untuk memastikan efisiensi, kenyamanan, dan keamanan dalam penggunaan ruang parkir.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66618" y="3381138"/>
            <a:ext cx="2762272" cy="2854728"/>
            <a:chOff x="0" y="0"/>
            <a:chExt cx="6362700" cy="6575666"/>
          </a:xfrm>
        </p:grpSpPr>
        <p:sp>
          <p:nvSpPr>
            <p:cNvPr name="Freeform 3" id="3"/>
            <p:cNvSpPr/>
            <p:nvPr/>
          </p:nvSpPr>
          <p:spPr>
            <a:xfrm flipH="false" flipV="false" rot="0">
              <a:off x="6350" y="6350"/>
              <a:ext cx="6350012" cy="6562979"/>
            </a:xfrm>
            <a:custGeom>
              <a:avLst/>
              <a:gdLst/>
              <a:ahLst/>
              <a:cxnLst/>
              <a:rect r="r" b="b" t="t" l="l"/>
              <a:pathLst>
                <a:path h="6562979" w="6350012">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2"/>
              <a:stretch>
                <a:fillRect l="-1450" t="0" r="-1450" b="0"/>
              </a:stretch>
            </a:blipFill>
          </p:spPr>
        </p:sp>
      </p:grpSp>
      <p:sp>
        <p:nvSpPr>
          <p:cNvPr name="Freeform 4" id="4"/>
          <p:cNvSpPr/>
          <p:nvPr/>
        </p:nvSpPr>
        <p:spPr>
          <a:xfrm flipH="false" flipV="false" rot="0">
            <a:off x="7386202" y="3381138"/>
            <a:ext cx="3515597" cy="2776203"/>
          </a:xfrm>
          <a:custGeom>
            <a:avLst/>
            <a:gdLst/>
            <a:ahLst/>
            <a:cxnLst/>
            <a:rect r="r" b="b" t="t" l="l"/>
            <a:pathLst>
              <a:path h="2776203" w="3515597">
                <a:moveTo>
                  <a:pt x="0" y="0"/>
                </a:moveTo>
                <a:lnTo>
                  <a:pt x="3515596" y="0"/>
                </a:lnTo>
                <a:lnTo>
                  <a:pt x="3515596" y="2776203"/>
                </a:lnTo>
                <a:lnTo>
                  <a:pt x="0" y="2776203"/>
                </a:lnTo>
                <a:lnTo>
                  <a:pt x="0" y="0"/>
                </a:lnTo>
                <a:close/>
              </a:path>
            </a:pathLst>
          </a:custGeom>
          <a:blipFill>
            <a:blip r:embed="rId3"/>
            <a:stretch>
              <a:fillRect l="-19048" t="0" r="-21339" b="0"/>
            </a:stretch>
          </a:blipFill>
        </p:spPr>
      </p:sp>
      <p:sp>
        <p:nvSpPr>
          <p:cNvPr name="Freeform 5" id="5"/>
          <p:cNvSpPr/>
          <p:nvPr/>
        </p:nvSpPr>
        <p:spPr>
          <a:xfrm flipH="false" flipV="false" rot="0">
            <a:off x="13025185" y="3306256"/>
            <a:ext cx="3828348" cy="3000768"/>
          </a:xfrm>
          <a:custGeom>
            <a:avLst/>
            <a:gdLst/>
            <a:ahLst/>
            <a:cxnLst/>
            <a:rect r="r" b="b" t="t" l="l"/>
            <a:pathLst>
              <a:path h="3000768" w="3828348">
                <a:moveTo>
                  <a:pt x="0" y="0"/>
                </a:moveTo>
                <a:lnTo>
                  <a:pt x="3828348" y="0"/>
                </a:lnTo>
                <a:lnTo>
                  <a:pt x="3828348" y="3000768"/>
                </a:lnTo>
                <a:lnTo>
                  <a:pt x="0" y="3000768"/>
                </a:lnTo>
                <a:lnTo>
                  <a:pt x="0" y="0"/>
                </a:lnTo>
                <a:close/>
              </a:path>
            </a:pathLst>
          </a:custGeom>
          <a:blipFill>
            <a:blip r:embed="rId4"/>
            <a:stretch>
              <a:fillRect l="0" t="0" r="0" b="0"/>
            </a:stretch>
          </a:blipFill>
        </p:spPr>
      </p:sp>
      <p:sp>
        <p:nvSpPr>
          <p:cNvPr name="TextBox 6" id="6"/>
          <p:cNvSpPr txBox="true"/>
          <p:nvPr/>
        </p:nvSpPr>
        <p:spPr>
          <a:xfrm rot="0">
            <a:off x="6771905" y="6718733"/>
            <a:ext cx="4744189" cy="1940166"/>
          </a:xfrm>
          <a:prstGeom prst="rect">
            <a:avLst/>
          </a:prstGeom>
        </p:spPr>
        <p:txBody>
          <a:bodyPr anchor="t" rtlCol="false" tIns="0" lIns="0" bIns="0" rIns="0">
            <a:spAutoFit/>
          </a:bodyPr>
          <a:lstStyle/>
          <a:p>
            <a:pPr algn="just">
              <a:lnSpc>
                <a:spcPts val="3115"/>
              </a:lnSpc>
            </a:pPr>
            <a:r>
              <a:rPr lang="en-US" sz="2076">
                <a:solidFill>
                  <a:srgbClr val="F4F6FC"/>
                </a:solidFill>
                <a:latin typeface="Open Sauce"/>
              </a:rPr>
              <a:t>Aplikasi seluler parkir memungkinkan pengguna untuk mencari tempat parkir kosong, membayar tarif, dan mengelola waktu parkir melalui ponsel mereka.</a:t>
            </a:r>
          </a:p>
        </p:txBody>
      </p:sp>
      <p:sp>
        <p:nvSpPr>
          <p:cNvPr name="TextBox 7" id="7"/>
          <p:cNvSpPr txBox="true"/>
          <p:nvPr/>
        </p:nvSpPr>
        <p:spPr>
          <a:xfrm rot="0">
            <a:off x="7633144" y="2180988"/>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Aplikasi Seluler</a:t>
            </a:r>
          </a:p>
        </p:txBody>
      </p:sp>
      <p:sp>
        <p:nvSpPr>
          <p:cNvPr name="TextBox 8" id="8"/>
          <p:cNvSpPr txBox="true"/>
          <p:nvPr/>
        </p:nvSpPr>
        <p:spPr>
          <a:xfrm rot="0">
            <a:off x="918019" y="6718733"/>
            <a:ext cx="5168087" cy="2330691"/>
          </a:xfrm>
          <a:prstGeom prst="rect">
            <a:avLst/>
          </a:prstGeom>
        </p:spPr>
        <p:txBody>
          <a:bodyPr anchor="t" rtlCol="false" tIns="0" lIns="0" bIns="0" rIns="0">
            <a:spAutoFit/>
          </a:bodyPr>
          <a:lstStyle/>
          <a:p>
            <a:pPr algn="just">
              <a:lnSpc>
                <a:spcPts val="3115"/>
              </a:lnSpc>
            </a:pPr>
            <a:r>
              <a:rPr lang="en-US" sz="2076">
                <a:solidFill>
                  <a:srgbClr val="F4F6FC"/>
                </a:solidFill>
                <a:latin typeface="Open Sauce"/>
              </a:rPr>
              <a:t>Teknologi ANPR menggunakan kamera untuk mengenali plat nomor kendaraan secara otomatis. Hal ini memungkinkan akses dan keluar dari area parkir tanpa perlu kartu akses atau token.</a:t>
            </a:r>
          </a:p>
          <a:p>
            <a:pPr algn="just">
              <a:lnSpc>
                <a:spcPts val="3115"/>
              </a:lnSpc>
            </a:pPr>
          </a:p>
        </p:txBody>
      </p:sp>
      <p:sp>
        <p:nvSpPr>
          <p:cNvPr name="TextBox 9" id="9"/>
          <p:cNvSpPr txBox="true"/>
          <p:nvPr/>
        </p:nvSpPr>
        <p:spPr>
          <a:xfrm rot="0">
            <a:off x="793873" y="2180988"/>
            <a:ext cx="5416379"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Pengenalan Plat Nomor Otomatis (ANPR)</a:t>
            </a:r>
          </a:p>
        </p:txBody>
      </p:sp>
      <p:sp>
        <p:nvSpPr>
          <p:cNvPr name="TextBox 10" id="10"/>
          <p:cNvSpPr txBox="true"/>
          <p:nvPr/>
        </p:nvSpPr>
        <p:spPr>
          <a:xfrm rot="0">
            <a:off x="1028700" y="703878"/>
            <a:ext cx="16230600" cy="914781"/>
          </a:xfrm>
          <a:prstGeom prst="rect">
            <a:avLst/>
          </a:prstGeom>
        </p:spPr>
        <p:txBody>
          <a:bodyPr anchor="t" rtlCol="false" tIns="0" lIns="0" bIns="0" rIns="0">
            <a:spAutoFit/>
          </a:bodyPr>
          <a:lstStyle/>
          <a:p>
            <a:pPr>
              <a:lnSpc>
                <a:spcPts val="7392"/>
              </a:lnSpc>
            </a:pPr>
            <a:r>
              <a:rPr lang="en-US" sz="5600">
                <a:solidFill>
                  <a:srgbClr val="F4F6FC"/>
                </a:solidFill>
                <a:latin typeface="Open Sauce Heavy"/>
              </a:rPr>
              <a:t>TEKNOLOGI TERKINI DALAM SISTEM PARKIR</a:t>
            </a:r>
          </a:p>
        </p:txBody>
      </p:sp>
      <p:sp>
        <p:nvSpPr>
          <p:cNvPr name="TextBox 11" id="11"/>
          <p:cNvSpPr txBox="true"/>
          <p:nvPr/>
        </p:nvSpPr>
        <p:spPr>
          <a:xfrm rot="0">
            <a:off x="12429307" y="6718733"/>
            <a:ext cx="5020104" cy="2330691"/>
          </a:xfrm>
          <a:prstGeom prst="rect">
            <a:avLst/>
          </a:prstGeom>
        </p:spPr>
        <p:txBody>
          <a:bodyPr anchor="t" rtlCol="false" tIns="0" lIns="0" bIns="0" rIns="0">
            <a:spAutoFit/>
          </a:bodyPr>
          <a:lstStyle/>
          <a:p>
            <a:pPr algn="just">
              <a:lnSpc>
                <a:spcPts val="3115"/>
              </a:lnSpc>
            </a:pPr>
            <a:r>
              <a:rPr lang="en-US" sz="2076">
                <a:solidFill>
                  <a:srgbClr val="F4F6FC"/>
                </a:solidFill>
                <a:latin typeface="Open Sauce"/>
              </a:rPr>
              <a:t>Sensor IoT digunakan untuk memantau ketersediaan tempat parkir. Data yang dikumpulkan oleh sensor ini digunakan untuk memberikan informasi real-time tentang slot parkir yang kosong kepada pengguna.</a:t>
            </a:r>
          </a:p>
        </p:txBody>
      </p:sp>
      <p:sp>
        <p:nvSpPr>
          <p:cNvPr name="TextBox 12" id="12"/>
          <p:cNvSpPr txBox="true"/>
          <p:nvPr/>
        </p:nvSpPr>
        <p:spPr>
          <a:xfrm rot="0">
            <a:off x="13428503" y="2180988"/>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Internet of Things (IoT)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669265" y="3600024"/>
            <a:ext cx="3021712" cy="3095278"/>
            <a:chOff x="0" y="0"/>
            <a:chExt cx="2086610" cy="2137410"/>
          </a:xfrm>
        </p:grpSpPr>
        <p:sp>
          <p:nvSpPr>
            <p:cNvPr name="Freeform 3" id="3"/>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2"/>
              <a:stretch>
                <a:fillRect l="-15062" t="0" r="-38395" b="0"/>
              </a:stretch>
            </a:blipFill>
          </p:spPr>
        </p:sp>
      </p:grpSp>
      <p:grpSp>
        <p:nvGrpSpPr>
          <p:cNvPr name="Group 4" id="4"/>
          <p:cNvGrpSpPr>
            <a:grpSpLocks noChangeAspect="true"/>
          </p:cNvGrpSpPr>
          <p:nvPr/>
        </p:nvGrpSpPr>
        <p:grpSpPr>
          <a:xfrm rot="0">
            <a:off x="7486563" y="3595861"/>
            <a:ext cx="3021712" cy="3095278"/>
            <a:chOff x="0" y="0"/>
            <a:chExt cx="2086610" cy="2137410"/>
          </a:xfrm>
        </p:grpSpPr>
        <p:sp>
          <p:nvSpPr>
            <p:cNvPr name="Freeform 5" id="5"/>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3"/>
              <a:stretch>
                <a:fillRect l="-26776" t="0" r="-26776" b="0"/>
              </a:stretch>
            </a:blipFill>
          </p:spPr>
        </p:sp>
      </p:grpSp>
      <p:grpSp>
        <p:nvGrpSpPr>
          <p:cNvPr name="Group 6" id="6"/>
          <p:cNvGrpSpPr>
            <a:grpSpLocks noChangeAspect="true"/>
          </p:cNvGrpSpPr>
          <p:nvPr/>
        </p:nvGrpSpPr>
        <p:grpSpPr>
          <a:xfrm rot="0">
            <a:off x="13531888" y="3484468"/>
            <a:ext cx="3021712" cy="3095278"/>
            <a:chOff x="0" y="0"/>
            <a:chExt cx="2086610" cy="2137410"/>
          </a:xfrm>
        </p:grpSpPr>
        <p:sp>
          <p:nvSpPr>
            <p:cNvPr name="Freeform 7" id="7"/>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40938" t="0" r="-40938" b="0"/>
              </a:stretch>
            </a:blipFill>
          </p:spPr>
        </p:sp>
      </p:grpSp>
      <p:sp>
        <p:nvSpPr>
          <p:cNvPr name="TextBox 8" id="8"/>
          <p:cNvSpPr txBox="true"/>
          <p:nvPr/>
        </p:nvSpPr>
        <p:spPr>
          <a:xfrm rot="0">
            <a:off x="1669265" y="2292391"/>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Pengawasan Ruang Parkir</a:t>
            </a:r>
          </a:p>
        </p:txBody>
      </p:sp>
      <p:sp>
        <p:nvSpPr>
          <p:cNvPr name="TextBox 9" id="9"/>
          <p:cNvSpPr txBox="true"/>
          <p:nvPr/>
        </p:nvSpPr>
        <p:spPr>
          <a:xfrm rot="0">
            <a:off x="1028700" y="7159539"/>
            <a:ext cx="4302843" cy="1319137"/>
          </a:xfrm>
          <a:prstGeom prst="rect">
            <a:avLst/>
          </a:prstGeom>
        </p:spPr>
        <p:txBody>
          <a:bodyPr anchor="t" rtlCol="false" tIns="0" lIns="0" bIns="0" rIns="0">
            <a:spAutoFit/>
          </a:bodyPr>
          <a:lstStyle/>
          <a:p>
            <a:pPr algn="just">
              <a:lnSpc>
                <a:spcPts val="3565"/>
              </a:lnSpc>
            </a:pPr>
            <a:r>
              <a:rPr lang="en-US" sz="2376">
                <a:solidFill>
                  <a:srgbClr val="F4F6FC"/>
                </a:solidFill>
                <a:latin typeface="Open Sauce"/>
              </a:rPr>
              <a:t>Sensor atau kamera digunakan untuk memantau ketersediaan slot parkir.</a:t>
            </a:r>
          </a:p>
        </p:txBody>
      </p:sp>
      <p:sp>
        <p:nvSpPr>
          <p:cNvPr name="TextBox 10" id="10"/>
          <p:cNvSpPr txBox="true"/>
          <p:nvPr/>
        </p:nvSpPr>
        <p:spPr>
          <a:xfrm rot="0">
            <a:off x="7633144" y="2292391"/>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Pengendalian Akses</a:t>
            </a:r>
          </a:p>
        </p:txBody>
      </p:sp>
      <p:sp>
        <p:nvSpPr>
          <p:cNvPr name="TextBox 11" id="11"/>
          <p:cNvSpPr txBox="true"/>
          <p:nvPr/>
        </p:nvSpPr>
        <p:spPr>
          <a:xfrm rot="0">
            <a:off x="6407675" y="7234064"/>
            <a:ext cx="5179871" cy="1940166"/>
          </a:xfrm>
          <a:prstGeom prst="rect">
            <a:avLst/>
          </a:prstGeom>
        </p:spPr>
        <p:txBody>
          <a:bodyPr anchor="t" rtlCol="false" tIns="0" lIns="0" bIns="0" rIns="0">
            <a:spAutoFit/>
          </a:bodyPr>
          <a:lstStyle/>
          <a:p>
            <a:pPr algn="just">
              <a:lnSpc>
                <a:spcPts val="3115"/>
              </a:lnSpc>
            </a:pPr>
            <a:r>
              <a:rPr lang="en-US" sz="2076">
                <a:solidFill>
                  <a:srgbClr val="F4F6FC"/>
                </a:solidFill>
                <a:latin typeface="Open Sauce"/>
              </a:rPr>
              <a:t>Sistem parkir sering menggunakan gerbang atau alat pengenalan kendaraan, seperti kartu akses atau nomor plat, untuk mengatur siapa yang boleh masuk dan keluar dari area parkir.</a:t>
            </a:r>
          </a:p>
        </p:txBody>
      </p:sp>
      <p:sp>
        <p:nvSpPr>
          <p:cNvPr name="TextBox 12" id="12"/>
          <p:cNvSpPr txBox="true"/>
          <p:nvPr/>
        </p:nvSpPr>
        <p:spPr>
          <a:xfrm rot="0">
            <a:off x="12833237" y="7256021"/>
            <a:ext cx="4419014" cy="1940052"/>
          </a:xfrm>
          <a:prstGeom prst="rect">
            <a:avLst/>
          </a:prstGeom>
        </p:spPr>
        <p:txBody>
          <a:bodyPr anchor="t" rtlCol="false" tIns="0" lIns="0" bIns="0" rIns="0">
            <a:spAutoFit/>
          </a:bodyPr>
          <a:lstStyle/>
          <a:p>
            <a:pPr algn="just">
              <a:lnSpc>
                <a:spcPts val="3119"/>
              </a:lnSpc>
            </a:pPr>
            <a:r>
              <a:rPr lang="en-US" sz="2079">
                <a:solidFill>
                  <a:srgbClr val="F4F6FC"/>
                </a:solidFill>
                <a:latin typeface="Open Sauce"/>
              </a:rPr>
              <a:t>Untuk mengumpulkan dan menyediakan informasi mengenai ketersediaan parkir, tipe kendaraan, jumlah kendaraan yang masuk dan keluar</a:t>
            </a:r>
          </a:p>
        </p:txBody>
      </p:sp>
      <p:sp>
        <p:nvSpPr>
          <p:cNvPr name="TextBox 13" id="13"/>
          <p:cNvSpPr txBox="true"/>
          <p:nvPr/>
        </p:nvSpPr>
        <p:spPr>
          <a:xfrm rot="0">
            <a:off x="13531888" y="2426698"/>
            <a:ext cx="3021712" cy="504825"/>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Database</a:t>
            </a:r>
          </a:p>
        </p:txBody>
      </p:sp>
      <p:sp>
        <p:nvSpPr>
          <p:cNvPr name="TextBox 14" id="14"/>
          <p:cNvSpPr txBox="true"/>
          <p:nvPr/>
        </p:nvSpPr>
        <p:spPr>
          <a:xfrm rot="0">
            <a:off x="1028700" y="694353"/>
            <a:ext cx="16230600" cy="984885"/>
          </a:xfrm>
          <a:prstGeom prst="rect">
            <a:avLst/>
          </a:prstGeom>
        </p:spPr>
        <p:txBody>
          <a:bodyPr anchor="t" rtlCol="false" tIns="0" lIns="0" bIns="0" rIns="0">
            <a:spAutoFit/>
          </a:bodyPr>
          <a:lstStyle/>
          <a:p>
            <a:pPr>
              <a:lnSpc>
                <a:spcPts val="7920"/>
              </a:lnSpc>
            </a:pPr>
            <a:r>
              <a:rPr lang="en-US" sz="6000">
                <a:solidFill>
                  <a:srgbClr val="F4F6FC"/>
                </a:solidFill>
                <a:latin typeface="Open Sauce Heavy"/>
              </a:rPr>
              <a:t>KOMPONEN SISTEM PARKIR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486846" y="3634687"/>
            <a:ext cx="3021712" cy="3095278"/>
            <a:chOff x="0" y="0"/>
            <a:chExt cx="2086610" cy="2137410"/>
          </a:xfrm>
        </p:grpSpPr>
        <p:sp>
          <p:nvSpPr>
            <p:cNvPr name="Freeform 3" id="3"/>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2"/>
              <a:stretch>
                <a:fillRect l="-26776" t="0" r="-26776" b="0"/>
              </a:stretch>
            </a:blipFill>
          </p:spPr>
        </p:sp>
      </p:grpSp>
      <p:grpSp>
        <p:nvGrpSpPr>
          <p:cNvPr name="Group 4" id="4"/>
          <p:cNvGrpSpPr>
            <a:grpSpLocks noChangeAspect="true"/>
          </p:cNvGrpSpPr>
          <p:nvPr/>
        </p:nvGrpSpPr>
        <p:grpSpPr>
          <a:xfrm rot="0">
            <a:off x="1739375" y="3634687"/>
            <a:ext cx="3174945" cy="3252241"/>
            <a:chOff x="0" y="0"/>
            <a:chExt cx="2086610" cy="2137410"/>
          </a:xfrm>
        </p:grpSpPr>
        <p:sp>
          <p:nvSpPr>
            <p:cNvPr name="Freeform 5" id="5"/>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3"/>
              <a:stretch>
                <a:fillRect l="-26776" t="0" r="-26776" b="0"/>
              </a:stretch>
            </a:blipFill>
          </p:spPr>
        </p:sp>
      </p:grpSp>
      <p:sp>
        <p:nvSpPr>
          <p:cNvPr name="TextBox 6" id="6"/>
          <p:cNvSpPr txBox="true"/>
          <p:nvPr/>
        </p:nvSpPr>
        <p:spPr>
          <a:xfrm rot="0">
            <a:off x="7155754" y="7204775"/>
            <a:ext cx="3976492" cy="1318967"/>
          </a:xfrm>
          <a:prstGeom prst="rect">
            <a:avLst/>
          </a:prstGeom>
        </p:spPr>
        <p:txBody>
          <a:bodyPr anchor="t" rtlCol="false" tIns="0" lIns="0" bIns="0" rIns="0">
            <a:spAutoFit/>
          </a:bodyPr>
          <a:lstStyle/>
          <a:p>
            <a:pPr algn="just">
              <a:lnSpc>
                <a:spcPts val="3565"/>
              </a:lnSpc>
            </a:pPr>
            <a:r>
              <a:rPr lang="en-US" sz="2376">
                <a:solidFill>
                  <a:srgbClr val="F4F6FC"/>
                </a:solidFill>
                <a:latin typeface="Open Sauce"/>
              </a:rPr>
              <a:t>Untuk menentukan tarif kendaraan berdasarkan durasi parkir</a:t>
            </a:r>
          </a:p>
        </p:txBody>
      </p:sp>
      <p:sp>
        <p:nvSpPr>
          <p:cNvPr name="TextBox 7" id="7"/>
          <p:cNvSpPr txBox="true"/>
          <p:nvPr/>
        </p:nvSpPr>
        <p:spPr>
          <a:xfrm rot="0">
            <a:off x="7486846" y="2351193"/>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Penentuan Tarif</a:t>
            </a:r>
          </a:p>
        </p:txBody>
      </p:sp>
      <p:sp>
        <p:nvSpPr>
          <p:cNvPr name="TextBox 8" id="8"/>
          <p:cNvSpPr txBox="true"/>
          <p:nvPr/>
        </p:nvSpPr>
        <p:spPr>
          <a:xfrm rot="0">
            <a:off x="1181112" y="7189184"/>
            <a:ext cx="4291471" cy="2330691"/>
          </a:xfrm>
          <a:prstGeom prst="rect">
            <a:avLst/>
          </a:prstGeom>
        </p:spPr>
        <p:txBody>
          <a:bodyPr anchor="t" rtlCol="false" tIns="0" lIns="0" bIns="0" rIns="0">
            <a:spAutoFit/>
          </a:bodyPr>
          <a:lstStyle/>
          <a:p>
            <a:pPr algn="just">
              <a:lnSpc>
                <a:spcPts val="3115"/>
              </a:lnSpc>
            </a:pPr>
            <a:r>
              <a:rPr lang="en-US" sz="2076">
                <a:solidFill>
                  <a:srgbClr val="F4F6FC"/>
                </a:solidFill>
                <a:latin typeface="Open Sauce"/>
              </a:rPr>
              <a:t>Sistem parkir sering mencakup mesin pembayaran otomatis termasuk pembayaran tunai, kartu kredit, atau aplikasi pembayaran digital.</a:t>
            </a:r>
          </a:p>
          <a:p>
            <a:pPr algn="just">
              <a:lnSpc>
                <a:spcPts val="3115"/>
              </a:lnSpc>
            </a:pPr>
          </a:p>
        </p:txBody>
      </p:sp>
      <p:sp>
        <p:nvSpPr>
          <p:cNvPr name="TextBox 9" id="9"/>
          <p:cNvSpPr txBox="true"/>
          <p:nvPr/>
        </p:nvSpPr>
        <p:spPr>
          <a:xfrm rot="0">
            <a:off x="1892608" y="2351193"/>
            <a:ext cx="3021712" cy="1009650"/>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Pembayaran Otomatis</a:t>
            </a:r>
          </a:p>
        </p:txBody>
      </p:sp>
      <p:sp>
        <p:nvSpPr>
          <p:cNvPr name="TextBox 10" id="10"/>
          <p:cNvSpPr txBox="true"/>
          <p:nvPr/>
        </p:nvSpPr>
        <p:spPr>
          <a:xfrm rot="0">
            <a:off x="1028700" y="694353"/>
            <a:ext cx="16230600" cy="984885"/>
          </a:xfrm>
          <a:prstGeom prst="rect">
            <a:avLst/>
          </a:prstGeom>
        </p:spPr>
        <p:txBody>
          <a:bodyPr anchor="t" rtlCol="false" tIns="0" lIns="0" bIns="0" rIns="0">
            <a:spAutoFit/>
          </a:bodyPr>
          <a:lstStyle/>
          <a:p>
            <a:pPr>
              <a:lnSpc>
                <a:spcPts val="7920"/>
              </a:lnSpc>
            </a:pPr>
            <a:r>
              <a:rPr lang="en-US" sz="6000">
                <a:solidFill>
                  <a:srgbClr val="F4F6FC"/>
                </a:solidFill>
                <a:latin typeface="Open Sauce Heavy"/>
              </a:rPr>
              <a:t>KOMPONEN SISTEM PARKIR</a:t>
            </a:r>
          </a:p>
        </p:txBody>
      </p:sp>
      <p:grpSp>
        <p:nvGrpSpPr>
          <p:cNvPr name="Group 11" id="11"/>
          <p:cNvGrpSpPr>
            <a:grpSpLocks noChangeAspect="true"/>
          </p:cNvGrpSpPr>
          <p:nvPr/>
        </p:nvGrpSpPr>
        <p:grpSpPr>
          <a:xfrm rot="0">
            <a:off x="13153438" y="3511391"/>
            <a:ext cx="3021712" cy="3095278"/>
            <a:chOff x="0" y="0"/>
            <a:chExt cx="2086610" cy="2137410"/>
          </a:xfrm>
        </p:grpSpPr>
        <p:sp>
          <p:nvSpPr>
            <p:cNvPr name="Freeform 12" id="12"/>
            <p:cNvSpPr/>
            <p:nvPr/>
          </p:nvSpPr>
          <p:spPr>
            <a:xfrm flipH="false" flipV="false" rot="0">
              <a:off x="2540" y="-2540"/>
              <a:ext cx="2087880" cy="2139950"/>
            </a:xfrm>
            <a:custGeom>
              <a:avLst/>
              <a:gdLst/>
              <a:ahLst/>
              <a:cxnLst/>
              <a:rect r="r" b="b" t="t" l="l"/>
              <a:pathLst>
                <a:path h="2139950" w="2087880">
                  <a:moveTo>
                    <a:pt x="1979930" y="486410"/>
                  </a:moveTo>
                  <a:cubicBezTo>
                    <a:pt x="1964690" y="454660"/>
                    <a:pt x="1948180" y="422910"/>
                    <a:pt x="1929130" y="393700"/>
                  </a:cubicBezTo>
                  <a:cubicBezTo>
                    <a:pt x="1908810" y="363220"/>
                    <a:pt x="1888490" y="330200"/>
                    <a:pt x="1861820" y="304800"/>
                  </a:cubicBezTo>
                  <a:cubicBezTo>
                    <a:pt x="1836420" y="280670"/>
                    <a:pt x="1808480" y="257810"/>
                    <a:pt x="1780540" y="236220"/>
                  </a:cubicBezTo>
                  <a:cubicBezTo>
                    <a:pt x="1725930" y="193040"/>
                    <a:pt x="1666240" y="154940"/>
                    <a:pt x="1606550" y="119380"/>
                  </a:cubicBezTo>
                  <a:cubicBezTo>
                    <a:pt x="1537970" y="77470"/>
                    <a:pt x="1461770" y="55880"/>
                    <a:pt x="1384300" y="34290"/>
                  </a:cubicBezTo>
                  <a:cubicBezTo>
                    <a:pt x="1337310" y="21590"/>
                    <a:pt x="1289050" y="11430"/>
                    <a:pt x="1239520" y="5080"/>
                  </a:cubicBezTo>
                  <a:cubicBezTo>
                    <a:pt x="1203960" y="0"/>
                    <a:pt x="1165860" y="2540"/>
                    <a:pt x="1129030" y="6350"/>
                  </a:cubicBezTo>
                  <a:cubicBezTo>
                    <a:pt x="1079500" y="10160"/>
                    <a:pt x="1029970" y="13970"/>
                    <a:pt x="980440" y="22860"/>
                  </a:cubicBezTo>
                  <a:cubicBezTo>
                    <a:pt x="943610" y="24130"/>
                    <a:pt x="908050" y="25400"/>
                    <a:pt x="869950" y="29210"/>
                  </a:cubicBezTo>
                  <a:cubicBezTo>
                    <a:pt x="850900" y="30480"/>
                    <a:pt x="831850" y="33020"/>
                    <a:pt x="812800" y="35560"/>
                  </a:cubicBezTo>
                  <a:cubicBezTo>
                    <a:pt x="800100" y="38100"/>
                    <a:pt x="788670" y="40640"/>
                    <a:pt x="777240" y="43180"/>
                  </a:cubicBezTo>
                  <a:cubicBezTo>
                    <a:pt x="730250" y="54610"/>
                    <a:pt x="685800" y="74930"/>
                    <a:pt x="645160" y="96520"/>
                  </a:cubicBezTo>
                  <a:cubicBezTo>
                    <a:pt x="562610" y="139700"/>
                    <a:pt x="483870" y="190500"/>
                    <a:pt x="411480" y="247650"/>
                  </a:cubicBezTo>
                  <a:cubicBezTo>
                    <a:pt x="381000" y="271780"/>
                    <a:pt x="351790" y="297180"/>
                    <a:pt x="322580" y="323850"/>
                  </a:cubicBezTo>
                  <a:cubicBezTo>
                    <a:pt x="270510" y="372110"/>
                    <a:pt x="227330" y="429260"/>
                    <a:pt x="187960" y="487680"/>
                  </a:cubicBezTo>
                  <a:cubicBezTo>
                    <a:pt x="158750" y="529590"/>
                    <a:pt x="134620" y="577850"/>
                    <a:pt x="114300" y="623570"/>
                  </a:cubicBezTo>
                  <a:cubicBezTo>
                    <a:pt x="99060" y="657860"/>
                    <a:pt x="82550" y="692150"/>
                    <a:pt x="72390" y="728980"/>
                  </a:cubicBezTo>
                  <a:cubicBezTo>
                    <a:pt x="44450" y="819150"/>
                    <a:pt x="22860" y="910590"/>
                    <a:pt x="8890" y="1003300"/>
                  </a:cubicBezTo>
                  <a:cubicBezTo>
                    <a:pt x="3810" y="1040130"/>
                    <a:pt x="1270" y="1076960"/>
                    <a:pt x="0" y="1115060"/>
                  </a:cubicBezTo>
                  <a:lnTo>
                    <a:pt x="0" y="1165860"/>
                  </a:lnTo>
                  <a:cubicBezTo>
                    <a:pt x="1270" y="1197610"/>
                    <a:pt x="2540" y="1236980"/>
                    <a:pt x="8890" y="1268730"/>
                  </a:cubicBezTo>
                  <a:cubicBezTo>
                    <a:pt x="15240" y="1305560"/>
                    <a:pt x="21590" y="1343660"/>
                    <a:pt x="31750" y="1379220"/>
                  </a:cubicBezTo>
                  <a:cubicBezTo>
                    <a:pt x="54610" y="1452880"/>
                    <a:pt x="78740" y="1527810"/>
                    <a:pt x="118110" y="1595120"/>
                  </a:cubicBezTo>
                  <a:cubicBezTo>
                    <a:pt x="138430" y="1629410"/>
                    <a:pt x="160020" y="1663700"/>
                    <a:pt x="182880" y="1695450"/>
                  </a:cubicBezTo>
                  <a:cubicBezTo>
                    <a:pt x="212090" y="1738630"/>
                    <a:pt x="241300" y="1780540"/>
                    <a:pt x="278130" y="1817370"/>
                  </a:cubicBezTo>
                  <a:cubicBezTo>
                    <a:pt x="322580" y="1863090"/>
                    <a:pt x="374650" y="1903730"/>
                    <a:pt x="427990" y="1939290"/>
                  </a:cubicBezTo>
                  <a:cubicBezTo>
                    <a:pt x="539750" y="2012950"/>
                    <a:pt x="673100" y="2054860"/>
                    <a:pt x="801370" y="2090420"/>
                  </a:cubicBezTo>
                  <a:cubicBezTo>
                    <a:pt x="831850" y="2099310"/>
                    <a:pt x="863600" y="2106930"/>
                    <a:pt x="895350" y="2113280"/>
                  </a:cubicBezTo>
                  <a:cubicBezTo>
                    <a:pt x="944880" y="2123440"/>
                    <a:pt x="994410" y="2134870"/>
                    <a:pt x="1043940" y="2137410"/>
                  </a:cubicBezTo>
                  <a:cubicBezTo>
                    <a:pt x="1083310" y="2139950"/>
                    <a:pt x="1123950" y="2136140"/>
                    <a:pt x="1163320" y="2133600"/>
                  </a:cubicBezTo>
                  <a:cubicBezTo>
                    <a:pt x="1216660" y="2129790"/>
                    <a:pt x="1270000" y="2124710"/>
                    <a:pt x="1323340" y="2113280"/>
                  </a:cubicBezTo>
                  <a:cubicBezTo>
                    <a:pt x="1375410" y="2101850"/>
                    <a:pt x="1424940" y="2084070"/>
                    <a:pt x="1473200" y="2062480"/>
                  </a:cubicBezTo>
                  <a:cubicBezTo>
                    <a:pt x="1549400" y="2029460"/>
                    <a:pt x="1623060" y="1983740"/>
                    <a:pt x="1678940" y="1921510"/>
                  </a:cubicBezTo>
                  <a:cubicBezTo>
                    <a:pt x="1739900" y="1852930"/>
                    <a:pt x="1798320" y="1783080"/>
                    <a:pt x="1847850" y="1705610"/>
                  </a:cubicBezTo>
                  <a:cubicBezTo>
                    <a:pt x="1896110" y="1630680"/>
                    <a:pt x="1936750" y="1550670"/>
                    <a:pt x="1976120" y="1469390"/>
                  </a:cubicBezTo>
                  <a:cubicBezTo>
                    <a:pt x="2007870" y="1403350"/>
                    <a:pt x="2039620" y="1334770"/>
                    <a:pt x="2056130" y="1262380"/>
                  </a:cubicBezTo>
                  <a:cubicBezTo>
                    <a:pt x="2067560" y="1212850"/>
                    <a:pt x="2077720" y="1162050"/>
                    <a:pt x="2082800" y="1112520"/>
                  </a:cubicBezTo>
                  <a:cubicBezTo>
                    <a:pt x="2086610" y="1074420"/>
                    <a:pt x="2087880" y="1037590"/>
                    <a:pt x="2087880" y="1000760"/>
                  </a:cubicBezTo>
                  <a:cubicBezTo>
                    <a:pt x="2087880" y="910590"/>
                    <a:pt x="2082800" y="820420"/>
                    <a:pt x="2067560" y="731520"/>
                  </a:cubicBezTo>
                  <a:cubicBezTo>
                    <a:pt x="2061210" y="695960"/>
                    <a:pt x="2052320" y="661670"/>
                    <a:pt x="2039620" y="628650"/>
                  </a:cubicBezTo>
                  <a:cubicBezTo>
                    <a:pt x="2019300" y="581660"/>
                    <a:pt x="2002790" y="533400"/>
                    <a:pt x="1979930" y="486410"/>
                  </a:cubicBezTo>
                  <a:close/>
                </a:path>
              </a:pathLst>
            </a:custGeom>
            <a:blipFill>
              <a:blip r:embed="rId4"/>
              <a:stretch>
                <a:fillRect l="-26776" t="0" r="-26776" b="0"/>
              </a:stretch>
            </a:blipFill>
          </p:spPr>
        </p:sp>
      </p:grpSp>
      <p:sp>
        <p:nvSpPr>
          <p:cNvPr name="TextBox 13" id="13"/>
          <p:cNvSpPr txBox="true"/>
          <p:nvPr/>
        </p:nvSpPr>
        <p:spPr>
          <a:xfrm rot="0">
            <a:off x="12555457" y="7236407"/>
            <a:ext cx="4399040" cy="2021893"/>
          </a:xfrm>
          <a:prstGeom prst="rect">
            <a:avLst/>
          </a:prstGeom>
        </p:spPr>
        <p:txBody>
          <a:bodyPr anchor="t" rtlCol="false" tIns="0" lIns="0" bIns="0" rIns="0">
            <a:spAutoFit/>
          </a:bodyPr>
          <a:lstStyle/>
          <a:p>
            <a:pPr algn="just">
              <a:lnSpc>
                <a:spcPts val="3265"/>
              </a:lnSpc>
            </a:pPr>
            <a:r>
              <a:rPr lang="en-US" sz="2176">
                <a:solidFill>
                  <a:srgbClr val="F4F6FC"/>
                </a:solidFill>
                <a:latin typeface="Open Sauce"/>
              </a:rPr>
              <a:t>Sistem parkir juga mencakup fitur keamanan seperti pengawasan video untuk menghindari tindak kriminal di area parkir.</a:t>
            </a:r>
          </a:p>
        </p:txBody>
      </p:sp>
      <p:sp>
        <p:nvSpPr>
          <p:cNvPr name="TextBox 14" id="14"/>
          <p:cNvSpPr txBox="true"/>
          <p:nvPr/>
        </p:nvSpPr>
        <p:spPr>
          <a:xfrm rot="0">
            <a:off x="13244121" y="2603606"/>
            <a:ext cx="3021712" cy="504825"/>
          </a:xfrm>
          <a:prstGeom prst="rect">
            <a:avLst/>
          </a:prstGeom>
        </p:spPr>
        <p:txBody>
          <a:bodyPr anchor="t" rtlCol="false" tIns="0" lIns="0" bIns="0" rIns="0">
            <a:spAutoFit/>
          </a:bodyPr>
          <a:lstStyle/>
          <a:p>
            <a:pPr algn="ctr">
              <a:lnSpc>
                <a:spcPts val="3993"/>
              </a:lnSpc>
            </a:pPr>
            <a:r>
              <a:rPr lang="en-US" sz="3327">
                <a:solidFill>
                  <a:srgbClr val="EDC753"/>
                </a:solidFill>
                <a:latin typeface="Open Sauce Bold"/>
              </a:rPr>
              <a:t>Keamanan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1028700" y="3883955"/>
            <a:ext cx="7128766" cy="1985010"/>
          </a:xfrm>
          <a:prstGeom prst="rect">
            <a:avLst/>
          </a:prstGeom>
        </p:spPr>
        <p:txBody>
          <a:bodyPr anchor="t" rtlCol="false" tIns="0" lIns="0" bIns="0" rIns="0">
            <a:spAutoFit/>
          </a:bodyPr>
          <a:lstStyle/>
          <a:p>
            <a:pPr>
              <a:lnSpc>
                <a:spcPts val="7920"/>
              </a:lnSpc>
            </a:pPr>
            <a:r>
              <a:rPr lang="en-US" sz="6000">
                <a:solidFill>
                  <a:srgbClr val="EDC753"/>
                </a:solidFill>
                <a:latin typeface="Open Sauce Heavy"/>
              </a:rPr>
              <a:t>KEUNTUNGAN SISTEM PARKIR  </a:t>
            </a:r>
          </a:p>
        </p:txBody>
      </p:sp>
      <p:sp>
        <p:nvSpPr>
          <p:cNvPr name="TextBox 3" id="3"/>
          <p:cNvSpPr txBox="true"/>
          <p:nvPr/>
        </p:nvSpPr>
        <p:spPr>
          <a:xfrm rot="0">
            <a:off x="7323460" y="795020"/>
            <a:ext cx="10523321" cy="8201660"/>
          </a:xfrm>
          <a:prstGeom prst="rect">
            <a:avLst/>
          </a:prstGeom>
        </p:spPr>
        <p:txBody>
          <a:bodyPr anchor="t" rtlCol="false" tIns="0" lIns="0" bIns="0" rIns="0">
            <a:spAutoFit/>
          </a:bodyPr>
          <a:lstStyle/>
          <a:p>
            <a:pPr>
              <a:lnSpc>
                <a:spcPts val="3640"/>
              </a:lnSpc>
            </a:pPr>
          </a:p>
          <a:p>
            <a:pPr marL="561341" indent="-280670" lvl="1">
              <a:lnSpc>
                <a:spcPts val="3640"/>
              </a:lnSpc>
              <a:buFont typeface="Arial"/>
              <a:buChar char="•"/>
            </a:pPr>
            <a:r>
              <a:rPr lang="en-US" sz="2600">
                <a:solidFill>
                  <a:srgbClr val="F4F6FC"/>
                </a:solidFill>
                <a:latin typeface="Open Sauce Bold"/>
              </a:rPr>
              <a:t>Kenyamanan Pengguna: </a:t>
            </a:r>
            <a:r>
              <a:rPr lang="en-US" sz="2600">
                <a:solidFill>
                  <a:srgbClr val="F4F6FC"/>
                </a:solidFill>
                <a:latin typeface="Open Sauce"/>
              </a:rPr>
              <a:t>Pengguna merasa lebi</a:t>
            </a:r>
            <a:r>
              <a:rPr lang="en-US" sz="2600">
                <a:solidFill>
                  <a:srgbClr val="F4F6FC"/>
                </a:solidFill>
                <a:latin typeface="Open Sauce"/>
              </a:rPr>
              <a:t>h nyaman dan efisien</a:t>
            </a:r>
          </a:p>
          <a:p>
            <a:pPr>
              <a:lnSpc>
                <a:spcPts val="3640"/>
              </a:lnSpc>
            </a:pPr>
          </a:p>
          <a:p>
            <a:pPr marL="561341" indent="-280670" lvl="1">
              <a:lnSpc>
                <a:spcPts val="3640"/>
              </a:lnSpc>
              <a:buFont typeface="Arial"/>
              <a:buChar char="•"/>
            </a:pPr>
            <a:r>
              <a:rPr lang="en-US" sz="2600">
                <a:solidFill>
                  <a:srgbClr val="F4F6FC"/>
                </a:solidFill>
                <a:latin typeface="Open Sauce Bold"/>
              </a:rPr>
              <a:t>Keamanan: </a:t>
            </a:r>
            <a:r>
              <a:rPr lang="en-US" sz="2600">
                <a:solidFill>
                  <a:srgbClr val="F4F6FC"/>
                </a:solidFill>
                <a:latin typeface="Open Sauce"/>
              </a:rPr>
              <a:t>Pengawasan video dan sistem keamanan lainnya dapat membantu mencegah tindak kriminal di area parkir.</a:t>
            </a:r>
          </a:p>
          <a:p>
            <a:pPr>
              <a:lnSpc>
                <a:spcPts val="3640"/>
              </a:lnSpc>
            </a:pPr>
          </a:p>
          <a:p>
            <a:pPr marL="561341" indent="-280670" lvl="1">
              <a:lnSpc>
                <a:spcPts val="3640"/>
              </a:lnSpc>
              <a:buFont typeface="Arial"/>
              <a:buChar char="•"/>
            </a:pPr>
            <a:r>
              <a:rPr lang="en-US" sz="2600">
                <a:solidFill>
                  <a:srgbClr val="F4F6FC"/>
                </a:solidFill>
                <a:latin typeface="Open Sauce Bold"/>
              </a:rPr>
              <a:t>Pengelolaan yang Lebih Baik: </a:t>
            </a:r>
            <a:r>
              <a:rPr lang="en-US" sz="2600">
                <a:solidFill>
                  <a:srgbClr val="F4F6FC"/>
                </a:solidFill>
                <a:latin typeface="Open Sauce"/>
              </a:rPr>
              <a:t>Pemilik area parkir dapat melakukan analisis penggunaan ruang parkir dan merencanakan peningkatan.</a:t>
            </a:r>
          </a:p>
          <a:p>
            <a:pPr>
              <a:lnSpc>
                <a:spcPts val="3640"/>
              </a:lnSpc>
            </a:pPr>
          </a:p>
          <a:p>
            <a:pPr marL="561341" indent="-280670" lvl="1">
              <a:lnSpc>
                <a:spcPts val="3640"/>
              </a:lnSpc>
              <a:buFont typeface="Arial"/>
              <a:buChar char="•"/>
            </a:pPr>
            <a:r>
              <a:rPr lang="en-US" sz="2600">
                <a:solidFill>
                  <a:srgbClr val="F4F6FC"/>
                </a:solidFill>
                <a:latin typeface="Open Sauce Bold"/>
              </a:rPr>
              <a:t>Fleksibilitas dalam Tarif Parkir: </a:t>
            </a:r>
            <a:r>
              <a:rPr lang="en-US" sz="2600">
                <a:solidFill>
                  <a:srgbClr val="F4F6FC"/>
                </a:solidFill>
                <a:latin typeface="Open Sauce"/>
              </a:rPr>
              <a:t>Memberikan fleksibilitas dalam menetapkan tarif berdasarkan waktu, lokasi, atau permintaan</a:t>
            </a:r>
          </a:p>
          <a:p>
            <a:pPr>
              <a:lnSpc>
                <a:spcPts val="3640"/>
              </a:lnSpc>
            </a:pPr>
          </a:p>
          <a:p>
            <a:pPr marL="561341" indent="-280670" lvl="1">
              <a:lnSpc>
                <a:spcPts val="3640"/>
              </a:lnSpc>
              <a:buFont typeface="Arial"/>
              <a:buChar char="•"/>
            </a:pPr>
            <a:r>
              <a:rPr lang="en-US" sz="2600">
                <a:solidFill>
                  <a:srgbClr val="F4F6FC"/>
                </a:solidFill>
                <a:latin typeface="Open Sauce Bold"/>
              </a:rPr>
              <a:t>Penghematan Waktu dan Energi: </a:t>
            </a:r>
            <a:r>
              <a:rPr lang="en-US" sz="2600">
                <a:solidFill>
                  <a:srgbClr val="F4F6FC"/>
                </a:solidFill>
                <a:latin typeface="Open Sauce"/>
              </a:rPr>
              <a:t>Pengguna parkir mengetahui di mana tempat parkir tersedia sebelum memasuki area parkir.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9369680" y="0"/>
            <a:ext cx="8918320" cy="10287000"/>
          </a:xfrm>
          <a:custGeom>
            <a:avLst/>
            <a:gdLst/>
            <a:ahLst/>
            <a:cxnLst/>
            <a:rect r="r" b="b" t="t" l="l"/>
            <a:pathLst>
              <a:path h="10287000" w="8918320">
                <a:moveTo>
                  <a:pt x="0" y="0"/>
                </a:moveTo>
                <a:lnTo>
                  <a:pt x="8918320" y="0"/>
                </a:lnTo>
                <a:lnTo>
                  <a:pt x="891832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04847" y="4376985"/>
            <a:ext cx="8116733" cy="1466355"/>
          </a:xfrm>
          <a:prstGeom prst="rect">
            <a:avLst/>
          </a:prstGeom>
        </p:spPr>
        <p:txBody>
          <a:bodyPr anchor="t" rtlCol="false" tIns="0" lIns="0" bIns="0" rIns="0">
            <a:spAutoFit/>
          </a:bodyPr>
          <a:lstStyle/>
          <a:p>
            <a:pPr>
              <a:lnSpc>
                <a:spcPts val="7656"/>
              </a:lnSpc>
            </a:pPr>
            <a:r>
              <a:rPr lang="en-US" sz="5800">
                <a:solidFill>
                  <a:srgbClr val="EDC753"/>
                </a:solidFill>
                <a:latin typeface="Open Sauce Heavy"/>
              </a:rPr>
              <a:t>DEKOMPOSISI UMUM</a:t>
            </a:r>
          </a:p>
          <a:p>
            <a:pPr>
              <a:lnSpc>
                <a:spcPts val="3960"/>
              </a:lnSpc>
            </a:pPr>
            <a:r>
              <a:rPr lang="en-US" sz="3000">
                <a:solidFill>
                  <a:srgbClr val="FFFFFF"/>
                </a:solidFill>
                <a:latin typeface="Open Sauce Medium"/>
              </a:rPr>
              <a:t>Manajemen Parkir Apartemen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DAFyE6pcal4</dc:identifier>
  <dcterms:modified xsi:type="dcterms:W3CDTF">2011-08-01T06:04:30Z</dcterms:modified>
  <cp:revision>1</cp:revision>
  <dc:title>Tugas Besar Pengkom Kelompok 4</dc:title>
</cp:coreProperties>
</file>